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8" r:id="rId4"/>
    <p:sldId id="259" r:id="rId5"/>
    <p:sldId id="260" r:id="rId6"/>
    <p:sldId id="267" r:id="rId7"/>
    <p:sldId id="261" r:id="rId8"/>
    <p:sldId id="262" r:id="rId9"/>
    <p:sldId id="264" r:id="rId10"/>
    <p:sldId id="265" r:id="rId11"/>
    <p:sldId id="266" r:id="rId12"/>
  </p:sldIdLst>
  <p:sldSz cx="18288000" cy="10287000"/>
  <p:notesSz cx="6794500" cy="9982200"/>
  <p:embeddedFontLst>
    <p:embeddedFont>
      <p:font typeface="Bahnschrift Condensed" panose="020B0502040204020203" pitchFamily="34" charset="0"/>
      <p:regular r:id="rId14"/>
      <p:bold r:id="rId15"/>
    </p:embeddedFont>
    <p:embeddedFont>
      <p:font typeface="Bebas Neue" panose="020B0606020202050201" pitchFamily="34" charset="0"/>
      <p:regular r:id="rId16"/>
    </p:embeddedFont>
    <p:embeddedFont>
      <p:font typeface="Bryndan Write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" panose="00000500000000000000" pitchFamily="2" charset="-52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1" autoAdjust="0"/>
    <p:restoredTop sz="86380" autoAdjust="0"/>
  </p:normalViewPr>
  <p:slideViewPr>
    <p:cSldViewPr>
      <p:cViewPr varScale="1">
        <p:scale>
          <a:sx n="77" d="100"/>
          <a:sy n="77" d="100"/>
        </p:scale>
        <p:origin x="37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4820E-2C7B-4049-873A-A2DC48F30129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47775"/>
            <a:ext cx="59880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803933"/>
            <a:ext cx="5435600" cy="393049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81360"/>
            <a:ext cx="2944283" cy="5008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6" y="9481360"/>
            <a:ext cx="2944283" cy="5008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70EE4-7745-45D5-B0DE-0CCF733A3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50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70EE4-7745-45D5-B0DE-0CCF733A3CF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8.svg"/><Relationship Id="rId3" Type="http://schemas.openxmlformats.org/officeDocument/2006/relationships/image" Target="../media/image22.svg"/><Relationship Id="rId7" Type="http://schemas.openxmlformats.org/officeDocument/2006/relationships/image" Target="../media/image38.svg"/><Relationship Id="rId12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16.svg"/><Relationship Id="rId5" Type="http://schemas.openxmlformats.org/officeDocument/2006/relationships/image" Target="../media/image36.svg"/><Relationship Id="rId10" Type="http://schemas.openxmlformats.org/officeDocument/2006/relationships/image" Target="../media/image15.png"/><Relationship Id="rId4" Type="http://schemas.openxmlformats.org/officeDocument/2006/relationships/image" Target="../media/image35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svg"/><Relationship Id="rId7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6.svg"/><Relationship Id="rId5" Type="http://schemas.openxmlformats.org/officeDocument/2006/relationships/image" Target="../media/image18.svg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3270925">
            <a:off x="-3522078" y="393516"/>
            <a:ext cx="18947486" cy="13655103"/>
          </a:xfrm>
          <a:prstGeom prst="rect">
            <a:avLst/>
          </a:prstGeom>
          <a:solidFill>
            <a:srgbClr val="1D146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58" t="1160" r="8939"/>
          <a:stretch>
            <a:fillRect/>
          </a:stretch>
        </p:blipFill>
        <p:spPr>
          <a:xfrm>
            <a:off x="11173883" y="190500"/>
            <a:ext cx="7114117" cy="659778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33400" y="4305300"/>
            <a:ext cx="13647723" cy="5321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69"/>
              </a:lnSpc>
            </a:pPr>
            <a:r>
              <a:rPr lang="en-US" sz="4800" b="1" spc="115" dirty="0" err="1">
                <a:solidFill>
                  <a:srgbClr val="FFFFFF"/>
                </a:solidFill>
                <a:latin typeface="Montserrat" panose="00000500000000000000" pitchFamily="2" charset="-52"/>
              </a:rPr>
              <a:t>Аттестация</a:t>
            </a:r>
            <a:r>
              <a:rPr lang="en-US" sz="4800" b="1" spc="115" dirty="0">
                <a:solidFill>
                  <a:srgbClr val="FFFFFF"/>
                </a:solidFill>
                <a:latin typeface="Montserrat" panose="00000500000000000000" pitchFamily="2" charset="-52"/>
              </a:rPr>
              <a:t> </a:t>
            </a:r>
          </a:p>
          <a:p>
            <a:pPr>
              <a:lnSpc>
                <a:spcPts val="8469"/>
              </a:lnSpc>
            </a:pPr>
            <a:r>
              <a:rPr lang="en-US" sz="4800" b="1" spc="115" dirty="0" err="1">
                <a:solidFill>
                  <a:srgbClr val="FFFFFF"/>
                </a:solidFill>
                <a:latin typeface="Montserrat" panose="00000500000000000000" pitchFamily="2" charset="-52"/>
              </a:rPr>
              <a:t>педагогических</a:t>
            </a:r>
            <a:r>
              <a:rPr lang="en-US" sz="4800" b="1" spc="115" dirty="0">
                <a:solidFill>
                  <a:srgbClr val="FFFFFF"/>
                </a:solidFill>
                <a:latin typeface="Montserrat" panose="00000500000000000000" pitchFamily="2" charset="-52"/>
              </a:rPr>
              <a:t> </a:t>
            </a:r>
            <a:r>
              <a:rPr lang="en-US" sz="4800" b="1" spc="115" dirty="0" err="1">
                <a:solidFill>
                  <a:srgbClr val="FFFFFF"/>
                </a:solidFill>
                <a:latin typeface="Montserrat" panose="00000500000000000000" pitchFamily="2" charset="-52"/>
              </a:rPr>
              <a:t>работников</a:t>
            </a:r>
            <a:r>
              <a:rPr lang="en-US" sz="4800" b="1" spc="115" dirty="0">
                <a:solidFill>
                  <a:srgbClr val="FFFFFF"/>
                </a:solidFill>
                <a:latin typeface="Montserrat" panose="00000500000000000000" pitchFamily="2" charset="-52"/>
              </a:rPr>
              <a:t> </a:t>
            </a:r>
          </a:p>
          <a:p>
            <a:pPr>
              <a:lnSpc>
                <a:spcPts val="8469"/>
              </a:lnSpc>
            </a:pPr>
            <a:r>
              <a:rPr lang="en-US" sz="4800" b="1" spc="115" dirty="0">
                <a:solidFill>
                  <a:srgbClr val="FFFFFF"/>
                </a:solidFill>
                <a:latin typeface="Montserrat" panose="00000500000000000000" pitchFamily="2" charset="-52"/>
              </a:rPr>
              <a:t>в </a:t>
            </a:r>
            <a:r>
              <a:rPr lang="en-US" sz="4800" b="1" spc="115" dirty="0" err="1">
                <a:solidFill>
                  <a:srgbClr val="FFFFFF"/>
                </a:solidFill>
                <a:latin typeface="Montserrat" panose="00000500000000000000" pitchFamily="2" charset="-52"/>
              </a:rPr>
              <a:t>условиях</a:t>
            </a:r>
            <a:r>
              <a:rPr lang="en-US" sz="4800" b="1" spc="115" dirty="0">
                <a:solidFill>
                  <a:srgbClr val="FFFFFF"/>
                </a:solidFill>
                <a:latin typeface="Montserrat" panose="00000500000000000000" pitchFamily="2" charset="-52"/>
              </a:rPr>
              <a:t> </a:t>
            </a:r>
            <a:r>
              <a:rPr lang="en-US" sz="4800" b="1" spc="115" dirty="0" err="1">
                <a:solidFill>
                  <a:srgbClr val="FFFFFF"/>
                </a:solidFill>
                <a:latin typeface="Montserrat" panose="00000500000000000000" pitchFamily="2" charset="-52"/>
              </a:rPr>
              <a:t>введения</a:t>
            </a:r>
            <a:r>
              <a:rPr lang="en-US" sz="4800" b="1" spc="115" dirty="0">
                <a:solidFill>
                  <a:srgbClr val="FFFFFF"/>
                </a:solidFill>
                <a:latin typeface="Montserrat" panose="00000500000000000000" pitchFamily="2" charset="-52"/>
              </a:rPr>
              <a:t> </a:t>
            </a:r>
            <a:r>
              <a:rPr lang="en-US" sz="4800" b="1" spc="115" dirty="0" err="1">
                <a:solidFill>
                  <a:srgbClr val="FFFFFF"/>
                </a:solidFill>
                <a:latin typeface="Montserrat" panose="00000500000000000000" pitchFamily="2" charset="-52"/>
              </a:rPr>
              <a:t>национальной</a:t>
            </a:r>
            <a:r>
              <a:rPr lang="en-US" sz="4800" b="1" spc="115" dirty="0">
                <a:solidFill>
                  <a:srgbClr val="FFFFFF"/>
                </a:solidFill>
                <a:latin typeface="Montserrat" panose="00000500000000000000" pitchFamily="2" charset="-52"/>
              </a:rPr>
              <a:t> </a:t>
            </a:r>
            <a:r>
              <a:rPr lang="en-US" sz="4800" b="1" spc="115" dirty="0" err="1">
                <a:solidFill>
                  <a:srgbClr val="FFFFFF"/>
                </a:solidFill>
                <a:latin typeface="Montserrat" panose="00000500000000000000" pitchFamily="2" charset="-52"/>
              </a:rPr>
              <a:t>системы</a:t>
            </a:r>
            <a:r>
              <a:rPr lang="en-US" sz="4800" b="1" spc="115" dirty="0">
                <a:solidFill>
                  <a:srgbClr val="FFFFFF"/>
                </a:solidFill>
                <a:latin typeface="Montserrat" panose="00000500000000000000" pitchFamily="2" charset="-52"/>
              </a:rPr>
              <a:t> </a:t>
            </a:r>
            <a:r>
              <a:rPr lang="en-US" sz="4800" b="1" spc="115" dirty="0" err="1">
                <a:solidFill>
                  <a:srgbClr val="FFFFFF"/>
                </a:solidFill>
                <a:latin typeface="Montserrat" panose="00000500000000000000" pitchFamily="2" charset="-52"/>
              </a:rPr>
              <a:t>учительского</a:t>
            </a:r>
            <a:r>
              <a:rPr lang="en-US" sz="4800" b="1" spc="115" dirty="0">
                <a:solidFill>
                  <a:srgbClr val="FFFFFF"/>
                </a:solidFill>
                <a:latin typeface="Montserrat" panose="00000500000000000000" pitchFamily="2" charset="-52"/>
              </a:rPr>
              <a:t> </a:t>
            </a:r>
            <a:r>
              <a:rPr lang="en-US" sz="4800" b="1" spc="115" dirty="0" err="1">
                <a:solidFill>
                  <a:srgbClr val="FFFFFF"/>
                </a:solidFill>
                <a:latin typeface="Montserrat" panose="00000500000000000000" pitchFamily="2" charset="-52"/>
              </a:rPr>
              <a:t>роста</a:t>
            </a:r>
            <a:endParaRPr lang="ru-RU" sz="4800" b="1" spc="115" dirty="0">
              <a:solidFill>
                <a:srgbClr val="FFFFFF"/>
              </a:solidFill>
              <a:latin typeface="Montserrat" panose="00000500000000000000" pitchFamily="2" charset="-52"/>
            </a:endParaRPr>
          </a:p>
          <a:p>
            <a:pPr>
              <a:lnSpc>
                <a:spcPts val="8469"/>
              </a:lnSpc>
            </a:pPr>
            <a:r>
              <a:rPr lang="ru-RU" sz="4800" spc="115" dirty="0">
                <a:solidFill>
                  <a:srgbClr val="FFFFFF"/>
                </a:solidFill>
                <a:latin typeface="Montserrat" panose="00000500000000000000" pitchFamily="2" charset="-52"/>
              </a:rPr>
              <a:t>                                                           </a:t>
            </a:r>
            <a:r>
              <a:rPr lang="en-US" sz="4800" spc="115" dirty="0">
                <a:solidFill>
                  <a:srgbClr val="FFFFFF"/>
                </a:solidFill>
                <a:latin typeface="Montserrat" panose="00000500000000000000" pitchFamily="2" charset="-52"/>
              </a:rPr>
              <a:t>31</a:t>
            </a:r>
            <a:r>
              <a:rPr lang="ru-RU" sz="4800" spc="115" dirty="0">
                <a:solidFill>
                  <a:srgbClr val="FFFFFF"/>
                </a:solidFill>
                <a:latin typeface="Montserrat" panose="00000500000000000000" pitchFamily="2" charset="-52"/>
              </a:rPr>
              <a:t>.01.2023                                              </a:t>
            </a:r>
            <a:r>
              <a:rPr lang="en-US" sz="4800" spc="115" dirty="0">
                <a:solidFill>
                  <a:srgbClr val="FFFFFF"/>
                </a:solidFill>
                <a:latin typeface="Montserrat" panose="00000500000000000000" pitchFamily="2" charset="-52"/>
              </a:rPr>
              <a:t>            </a:t>
            </a:r>
            <a:r>
              <a:rPr lang="ru-RU" sz="4800" spc="115" dirty="0">
                <a:solidFill>
                  <a:srgbClr val="FFFFFF"/>
                </a:solidFill>
                <a:latin typeface="Bebas Neue"/>
              </a:rPr>
              <a:t> </a:t>
            </a:r>
            <a:endParaRPr lang="en-US" sz="4800" spc="115" dirty="0">
              <a:solidFill>
                <a:srgbClr val="FFFFFF"/>
              </a:solidFill>
              <a:latin typeface="Bebas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230934" y="4034897"/>
            <a:ext cx="1710362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90"/>
              </a:lnSpc>
            </a:pPr>
            <a:r>
              <a:rPr lang="en-US" sz="9000" dirty="0">
                <a:solidFill>
                  <a:srgbClr val="B071FF"/>
                </a:solidFill>
                <a:latin typeface="Bryndan Write" panose="020B0604020202020204" charset="0"/>
              </a:rPr>
              <a:t>02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91000" y="4034898"/>
            <a:ext cx="5598980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ru-RU" sz="2600" b="1" dirty="0">
                <a:solidFill>
                  <a:srgbClr val="121212"/>
                </a:solidFill>
                <a:latin typeface="Montserrat"/>
              </a:rPr>
              <a:t>п</a:t>
            </a:r>
            <a:r>
              <a:rPr lang="en-US" sz="2600" b="1" dirty="0" err="1">
                <a:solidFill>
                  <a:srgbClr val="121212"/>
                </a:solidFill>
                <a:latin typeface="Montserrat"/>
              </a:rPr>
              <a:t>родуктивное</a:t>
            </a:r>
            <a:r>
              <a:rPr lang="en-US" sz="2600" b="1" dirty="0">
                <a:solidFill>
                  <a:srgbClr val="121212"/>
                </a:solidFill>
                <a:latin typeface="Montserrat"/>
              </a:rPr>
              <a:t> </a:t>
            </a:r>
            <a:r>
              <a:rPr lang="en-US" sz="2600" b="1" dirty="0" err="1">
                <a:solidFill>
                  <a:srgbClr val="121212"/>
                </a:solidFill>
                <a:latin typeface="Montserrat"/>
              </a:rPr>
              <a:t>использование</a:t>
            </a:r>
            <a:r>
              <a:rPr lang="en-US" sz="2600" b="1" dirty="0">
                <a:solidFill>
                  <a:srgbClr val="121212"/>
                </a:solidFill>
                <a:latin typeface="Montserrat"/>
              </a:rPr>
              <a:t> </a:t>
            </a:r>
            <a:endParaRPr lang="ru-RU" sz="2600" b="1" dirty="0">
              <a:solidFill>
                <a:srgbClr val="121212"/>
              </a:solidFill>
              <a:latin typeface="Montserrat"/>
            </a:endParaRPr>
          </a:p>
          <a:p>
            <a:pPr>
              <a:lnSpc>
                <a:spcPts val="3079"/>
              </a:lnSpc>
            </a:pPr>
            <a:r>
              <a:rPr lang="en-US" sz="2600" b="1" dirty="0">
                <a:solidFill>
                  <a:srgbClr val="121212"/>
                </a:solidFill>
                <a:latin typeface="Montserrat"/>
              </a:rPr>
              <a:t>+ </a:t>
            </a:r>
            <a:r>
              <a:rPr lang="en-US" sz="2600" b="1" dirty="0" err="1">
                <a:solidFill>
                  <a:srgbClr val="121212"/>
                </a:solidFill>
                <a:latin typeface="Montserrat"/>
              </a:rPr>
              <a:t>положительная</a:t>
            </a:r>
            <a:r>
              <a:rPr lang="en-US" sz="2600" b="1" dirty="0">
                <a:solidFill>
                  <a:srgbClr val="121212"/>
                </a:solidFill>
                <a:latin typeface="Montserrat"/>
              </a:rPr>
              <a:t> </a:t>
            </a:r>
            <a:r>
              <a:rPr lang="en-US" sz="2600" b="1" dirty="0" err="1">
                <a:solidFill>
                  <a:srgbClr val="121212"/>
                </a:solidFill>
                <a:latin typeface="Montserrat"/>
              </a:rPr>
              <a:t>динамика</a:t>
            </a:r>
            <a:endParaRPr lang="en-US" sz="2600" b="1" dirty="0">
              <a:solidFill>
                <a:srgbClr val="121212"/>
              </a:solidFill>
              <a:latin typeface="Montserra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581399" y="5906533"/>
            <a:ext cx="1972743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90"/>
              </a:lnSpc>
            </a:pPr>
            <a:r>
              <a:rPr lang="en-US" sz="9000" dirty="0">
                <a:solidFill>
                  <a:srgbClr val="B071FF"/>
                </a:solidFill>
                <a:latin typeface="Bryndan Write" panose="020B0604020202020204" charset="0"/>
              </a:rPr>
              <a:t>03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847226" y="5825796"/>
            <a:ext cx="7710314" cy="1987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ru-RU" sz="2600" b="1" u="sng" dirty="0">
                <a:solidFill>
                  <a:srgbClr val="121212"/>
                </a:solidFill>
                <a:latin typeface="Montserrat"/>
              </a:rPr>
              <a:t>д</a:t>
            </a:r>
            <a:r>
              <a:rPr lang="en-US" sz="2600" b="1" u="sng" dirty="0" err="1">
                <a:solidFill>
                  <a:srgbClr val="121212"/>
                </a:solidFill>
                <a:latin typeface="Montserrat"/>
              </a:rPr>
              <a:t>оступность</a:t>
            </a:r>
            <a:r>
              <a:rPr lang="en-US" sz="2600" b="1" u="sng" dirty="0">
                <a:solidFill>
                  <a:srgbClr val="121212"/>
                </a:solidFill>
                <a:latin typeface="Montserrat"/>
              </a:rPr>
              <a:t> </a:t>
            </a:r>
            <a:r>
              <a:rPr lang="en-US" sz="2600" b="1" u="sng" dirty="0" err="1">
                <a:solidFill>
                  <a:srgbClr val="121212"/>
                </a:solidFill>
                <a:latin typeface="Montserrat"/>
              </a:rPr>
              <a:t>данных</a:t>
            </a:r>
            <a:r>
              <a:rPr lang="en-US" sz="2600" b="1" u="sng" dirty="0">
                <a:solidFill>
                  <a:srgbClr val="121212"/>
                </a:solidFill>
                <a:latin typeface="Montserrat"/>
              </a:rPr>
              <a:t> о </a:t>
            </a:r>
            <a:r>
              <a:rPr lang="en-US" sz="2600" b="1" u="sng" dirty="0" err="1">
                <a:solidFill>
                  <a:srgbClr val="121212"/>
                </a:solidFill>
                <a:latin typeface="Montserrat"/>
              </a:rPr>
              <a:t>деятельности</a:t>
            </a:r>
            <a:r>
              <a:rPr lang="en-US" sz="2600" b="1" u="sng" dirty="0">
                <a:solidFill>
                  <a:srgbClr val="121212"/>
                </a:solidFill>
                <a:latin typeface="Montserrat"/>
              </a:rPr>
              <a:t> ПР: </a:t>
            </a:r>
          </a:p>
          <a:p>
            <a:pPr>
              <a:lnSpc>
                <a:spcPts val="3079"/>
              </a:lnSpc>
            </a:pPr>
            <a:r>
              <a:rPr lang="en-US" sz="2600" dirty="0" err="1">
                <a:solidFill>
                  <a:srgbClr val="121212"/>
                </a:solidFill>
                <a:latin typeface="Montserrat"/>
              </a:rPr>
              <a:t>сайт</a:t>
            </a:r>
            <a:r>
              <a:rPr lang="en-US" sz="2600" dirty="0">
                <a:solidFill>
                  <a:srgbClr val="121212"/>
                </a:solidFill>
                <a:latin typeface="Montserrat"/>
              </a:rPr>
              <a:t> ОО/</a:t>
            </a:r>
            <a:r>
              <a:rPr lang="ru-RU" sz="2600" dirty="0">
                <a:solidFill>
                  <a:srgbClr val="121212"/>
                </a:solidFill>
                <a:latin typeface="Montserrat"/>
              </a:rPr>
              <a:t>личные </a:t>
            </a:r>
            <a:r>
              <a:rPr lang="en-US" sz="2600" dirty="0" err="1">
                <a:solidFill>
                  <a:srgbClr val="121212"/>
                </a:solidFill>
                <a:latin typeface="Montserrat"/>
              </a:rPr>
              <a:t>странички</a:t>
            </a:r>
            <a:r>
              <a:rPr lang="en-US" sz="2600" dirty="0">
                <a:solidFill>
                  <a:srgbClr val="121212"/>
                </a:solidFill>
                <a:latin typeface="Montserrat"/>
              </a:rPr>
              <a:t> ПР</a:t>
            </a:r>
          </a:p>
          <a:p>
            <a:pPr>
              <a:lnSpc>
                <a:spcPts val="3079"/>
              </a:lnSpc>
            </a:pPr>
            <a:r>
              <a:rPr lang="en-US" sz="2600" dirty="0" err="1">
                <a:solidFill>
                  <a:srgbClr val="121212"/>
                </a:solidFill>
                <a:latin typeface="Montserrat"/>
              </a:rPr>
              <a:t>материалы</a:t>
            </a:r>
            <a:r>
              <a:rPr lang="en-US" sz="2600" dirty="0">
                <a:solidFill>
                  <a:srgbClr val="121212"/>
                </a:solidFill>
                <a:latin typeface="Montserrat"/>
              </a:rPr>
              <a:t> </a:t>
            </a:r>
            <a:r>
              <a:rPr lang="en-US" sz="2600" dirty="0" err="1">
                <a:solidFill>
                  <a:srgbClr val="121212"/>
                </a:solidFill>
                <a:latin typeface="Montserrat"/>
              </a:rPr>
              <a:t>самообследования</a:t>
            </a:r>
            <a:r>
              <a:rPr lang="en-US" sz="2600" dirty="0">
                <a:solidFill>
                  <a:srgbClr val="121212"/>
                </a:solidFill>
                <a:latin typeface="Montserrat"/>
              </a:rPr>
              <a:t> ОО</a:t>
            </a:r>
          </a:p>
          <a:p>
            <a:pPr>
              <a:lnSpc>
                <a:spcPts val="3079"/>
              </a:lnSpc>
            </a:pPr>
            <a:r>
              <a:rPr lang="ru-RU" sz="2600" dirty="0">
                <a:solidFill>
                  <a:srgbClr val="121212"/>
                </a:solidFill>
                <a:latin typeface="Montserrat"/>
              </a:rPr>
              <a:t>информационно - </a:t>
            </a:r>
            <a:r>
              <a:rPr lang="en-US" sz="2600" dirty="0" err="1">
                <a:solidFill>
                  <a:srgbClr val="121212"/>
                </a:solidFill>
                <a:latin typeface="Montserrat"/>
              </a:rPr>
              <a:t>аналитическая</a:t>
            </a:r>
            <a:r>
              <a:rPr lang="en-US" sz="2600" dirty="0">
                <a:solidFill>
                  <a:srgbClr val="121212"/>
                </a:solidFill>
                <a:latin typeface="Montserrat"/>
              </a:rPr>
              <a:t> </a:t>
            </a:r>
            <a:r>
              <a:rPr lang="en-US" sz="2600" dirty="0" err="1">
                <a:solidFill>
                  <a:srgbClr val="121212"/>
                </a:solidFill>
                <a:latin typeface="Montserrat"/>
              </a:rPr>
              <a:t>справка</a:t>
            </a:r>
            <a:r>
              <a:rPr lang="en-US" sz="2600" dirty="0">
                <a:solidFill>
                  <a:srgbClr val="121212"/>
                </a:solidFill>
                <a:latin typeface="Montserrat"/>
              </a:rPr>
              <a:t> </a:t>
            </a:r>
            <a:br>
              <a:rPr lang="ru-RU" sz="2600" dirty="0">
                <a:solidFill>
                  <a:srgbClr val="121212"/>
                </a:solidFill>
                <a:latin typeface="Montserrat"/>
              </a:rPr>
            </a:br>
            <a:r>
              <a:rPr lang="en-US" sz="2600" dirty="0">
                <a:solidFill>
                  <a:srgbClr val="121212"/>
                </a:solidFill>
                <a:latin typeface="Montserrat"/>
              </a:rPr>
              <a:t>о </a:t>
            </a:r>
            <a:r>
              <a:rPr lang="en-US" sz="2600" dirty="0" err="1">
                <a:solidFill>
                  <a:srgbClr val="121212"/>
                </a:solidFill>
                <a:latin typeface="Montserrat"/>
              </a:rPr>
              <a:t>деятельности</a:t>
            </a:r>
            <a:r>
              <a:rPr lang="en-US" sz="2600" dirty="0">
                <a:solidFill>
                  <a:srgbClr val="121212"/>
                </a:solidFill>
                <a:latin typeface="Montserrat"/>
              </a:rPr>
              <a:t> ПР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606817" y="8589645"/>
            <a:ext cx="1762277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90"/>
              </a:lnSpc>
            </a:pPr>
            <a:r>
              <a:rPr lang="en-US" sz="9000" dirty="0">
                <a:solidFill>
                  <a:srgbClr val="B071FF"/>
                </a:solidFill>
                <a:latin typeface="Bryndan Write" panose="020B0604020202020204" charset="0"/>
              </a:rPr>
              <a:t>04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22694" y="8486184"/>
            <a:ext cx="7427361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ru-RU" sz="2600" b="1" dirty="0">
                <a:solidFill>
                  <a:srgbClr val="121212"/>
                </a:solidFill>
                <a:latin typeface="Montserrat"/>
              </a:rPr>
              <a:t>д</a:t>
            </a:r>
            <a:r>
              <a:rPr lang="en-US" sz="2600" b="1" dirty="0" err="1">
                <a:solidFill>
                  <a:srgbClr val="121212"/>
                </a:solidFill>
                <a:latin typeface="Montserrat"/>
              </a:rPr>
              <a:t>остоверность</a:t>
            </a:r>
            <a:r>
              <a:rPr lang="en-US" sz="2600" b="1" dirty="0">
                <a:solidFill>
                  <a:srgbClr val="121212"/>
                </a:solidFill>
                <a:latin typeface="Montserrat"/>
              </a:rPr>
              <a:t> </a:t>
            </a:r>
            <a:r>
              <a:rPr lang="en-US" sz="2600" b="1" dirty="0" err="1">
                <a:solidFill>
                  <a:srgbClr val="121212"/>
                </a:solidFill>
                <a:latin typeface="Montserrat"/>
              </a:rPr>
              <a:t>предоставленных</a:t>
            </a:r>
            <a:r>
              <a:rPr lang="en-US" sz="2600" b="1" dirty="0">
                <a:solidFill>
                  <a:srgbClr val="121212"/>
                </a:solidFill>
                <a:latin typeface="Montserrat"/>
              </a:rPr>
              <a:t> </a:t>
            </a:r>
            <a:r>
              <a:rPr lang="en-US" sz="2600" b="1" dirty="0" err="1">
                <a:solidFill>
                  <a:srgbClr val="121212"/>
                </a:solidFill>
                <a:latin typeface="Montserrat"/>
              </a:rPr>
              <a:t>данных</a:t>
            </a:r>
            <a:endParaRPr lang="en-US" sz="2600" b="1" dirty="0">
              <a:solidFill>
                <a:srgbClr val="121212"/>
              </a:solidFill>
              <a:latin typeface="Montserra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249400" y="6429121"/>
            <a:ext cx="40386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30"/>
              </a:lnSpc>
            </a:pPr>
            <a:r>
              <a:rPr lang="en-US" sz="4000" dirty="0">
                <a:solidFill>
                  <a:srgbClr val="F4A261"/>
                </a:solidFill>
                <a:latin typeface="Bryndan Write" panose="020B0604020202020204" charset="0"/>
              </a:rPr>
              <a:t>ВАЖНО: </a:t>
            </a:r>
          </a:p>
          <a:p>
            <a:pPr>
              <a:lnSpc>
                <a:spcPts val="2730"/>
              </a:lnSpc>
            </a:pPr>
            <a:r>
              <a:rPr lang="en-US" sz="3000" dirty="0">
                <a:solidFill>
                  <a:srgbClr val="121212"/>
                </a:solidFill>
                <a:latin typeface="Bryndan Write" panose="020B0604020202020204" charset="0"/>
              </a:rPr>
              <a:t>ПРИНЦИП СНИЖЕНИЯ БЮР</a:t>
            </a:r>
            <a:r>
              <a:rPr lang="ru-RU" sz="3000" dirty="0">
                <a:solidFill>
                  <a:srgbClr val="121212"/>
                </a:solidFill>
                <a:latin typeface="Bryndan Write" panose="020B0604020202020204" charset="0"/>
              </a:rPr>
              <a:t>О</a:t>
            </a:r>
            <a:r>
              <a:rPr lang="en-US" sz="3000" dirty="0">
                <a:solidFill>
                  <a:srgbClr val="121212"/>
                </a:solidFill>
                <a:latin typeface="Bryndan Write" panose="020B0604020202020204" charset="0"/>
              </a:rPr>
              <a:t>КРАТИЧЕСКОЙ НАГРУЗКИ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916400" y="7422265"/>
            <a:ext cx="1057439" cy="27399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340479">
            <a:off x="13313116" y="7113552"/>
            <a:ext cx="793565" cy="23807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756261" y="790805"/>
            <a:ext cx="1373286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rgbClr val="1D1467"/>
                </a:solidFill>
                <a:latin typeface="Montserrat" panose="00000500000000000000" pitchFamily="2" charset="-52"/>
              </a:rPr>
              <a:t>ОСОБЕННОСТИ ОЦЕНКИ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203582" y="2291500"/>
            <a:ext cx="1762277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90"/>
              </a:lnSpc>
            </a:pPr>
            <a:r>
              <a:rPr lang="en-US" sz="9000" dirty="0">
                <a:solidFill>
                  <a:srgbClr val="B071FF"/>
                </a:solidFill>
                <a:latin typeface="Bryndan Write" panose="020B0604020202020204" charset="0"/>
              </a:rPr>
              <a:t>01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00200" y="2364784"/>
            <a:ext cx="8610600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ru-RU" sz="2600" b="1" dirty="0">
                <a:solidFill>
                  <a:srgbClr val="121212"/>
                </a:solidFill>
                <a:latin typeface="Montserrat"/>
              </a:rPr>
              <a:t>о</a:t>
            </a:r>
            <a:r>
              <a:rPr lang="en-US" sz="2600" b="1" dirty="0" err="1">
                <a:solidFill>
                  <a:srgbClr val="121212"/>
                </a:solidFill>
                <a:latin typeface="Montserrat"/>
              </a:rPr>
              <a:t>фициальные</a:t>
            </a:r>
            <a:r>
              <a:rPr lang="ru-RU" sz="2600" b="1" dirty="0">
                <a:solidFill>
                  <a:srgbClr val="121212"/>
                </a:solidFill>
                <a:latin typeface="Montserrat"/>
              </a:rPr>
              <a:t> </a:t>
            </a:r>
            <a:r>
              <a:rPr lang="en-US" sz="2600" b="1" dirty="0" err="1">
                <a:solidFill>
                  <a:srgbClr val="121212"/>
                </a:solidFill>
                <a:latin typeface="Montserrat"/>
              </a:rPr>
              <a:t>конкурсы</a:t>
            </a:r>
            <a:r>
              <a:rPr lang="en-US" sz="2600" b="1" dirty="0">
                <a:solidFill>
                  <a:srgbClr val="121212"/>
                </a:solidFill>
                <a:latin typeface="Montserrat"/>
              </a:rPr>
              <a:t> = ЗАЧЕТ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00200" y="2817285"/>
            <a:ext cx="6370221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ru-RU" sz="2600" b="1" dirty="0">
                <a:solidFill>
                  <a:srgbClr val="121212"/>
                </a:solidFill>
                <a:latin typeface="Montserrat"/>
              </a:rPr>
              <a:t>к</a:t>
            </a:r>
            <a:r>
              <a:rPr lang="en-US" sz="2600" b="1" dirty="0" err="1">
                <a:solidFill>
                  <a:srgbClr val="121212"/>
                </a:solidFill>
                <a:latin typeface="Montserrat"/>
              </a:rPr>
              <a:t>оммерческая</a:t>
            </a:r>
            <a:r>
              <a:rPr lang="en-US" sz="2600" b="1" dirty="0">
                <a:solidFill>
                  <a:srgbClr val="121212"/>
                </a:solidFill>
                <a:latin typeface="Montserrat"/>
              </a:rPr>
              <a:t> о</a:t>
            </a:r>
            <a:r>
              <a:rPr lang="ru-RU" sz="2600" b="1" dirty="0">
                <a:solidFill>
                  <a:srgbClr val="121212"/>
                </a:solidFill>
                <a:latin typeface="Montserrat"/>
              </a:rPr>
              <a:t>снова</a:t>
            </a:r>
            <a:r>
              <a:rPr lang="en-US" sz="2600" b="1" dirty="0">
                <a:solidFill>
                  <a:srgbClr val="121212"/>
                </a:solidFill>
                <a:latin typeface="Montserrat"/>
              </a:rPr>
              <a:t> </a:t>
            </a:r>
            <a:r>
              <a:rPr lang="en-US" sz="2800" b="1" dirty="0">
                <a:latin typeface="Montserrat" panose="00000500000000000000" pitchFamily="2" charset="-52"/>
                <a:sym typeface="Symbol" panose="05050102010706020507" pitchFamily="18" charset="2"/>
              </a:rPr>
              <a:t></a:t>
            </a:r>
            <a:r>
              <a:rPr lang="en-US" sz="2800" b="1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2600" b="1" dirty="0">
                <a:solidFill>
                  <a:srgbClr val="121212"/>
                </a:solidFill>
                <a:latin typeface="Montserrat"/>
              </a:rPr>
              <a:t>ЗАЧЕТ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434043" y="1323448"/>
            <a:ext cx="2658467" cy="2711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999"/>
              </a:lnSpc>
            </a:pPr>
            <a:r>
              <a:rPr lang="en-US" sz="18999" dirty="0">
                <a:solidFill>
                  <a:srgbClr val="E76F51"/>
                </a:solidFill>
                <a:latin typeface="Bryndan Write"/>
              </a:rPr>
              <a:t>Н.: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940110" y="1659934"/>
            <a:ext cx="5033729" cy="2579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 dirty="0" err="1">
                <a:solidFill>
                  <a:srgbClr val="121212"/>
                </a:solidFill>
                <a:latin typeface="Bryndan Write"/>
              </a:rPr>
              <a:t>Приказ</a:t>
            </a:r>
            <a:r>
              <a:rPr lang="en-US" sz="2899" dirty="0">
                <a:solidFill>
                  <a:srgbClr val="121212"/>
                </a:solidFill>
                <a:latin typeface="Bryndan Write"/>
              </a:rPr>
              <a:t> М</a:t>
            </a:r>
            <a:r>
              <a:rPr lang="ru-RU" sz="2899" dirty="0" err="1">
                <a:solidFill>
                  <a:srgbClr val="121212"/>
                </a:solidFill>
                <a:latin typeface="Bryndan Write"/>
              </a:rPr>
              <a:t>инистерства</a:t>
            </a:r>
            <a:r>
              <a:rPr lang="ru-RU" sz="2899" dirty="0">
                <a:solidFill>
                  <a:srgbClr val="121212"/>
                </a:solidFill>
                <a:latin typeface="Bryndan Write"/>
              </a:rPr>
              <a:t> Просвещения </a:t>
            </a:r>
            <a:r>
              <a:rPr lang="en-US" sz="2899" dirty="0">
                <a:solidFill>
                  <a:srgbClr val="121212"/>
                </a:solidFill>
                <a:latin typeface="Bryndan Write"/>
              </a:rPr>
              <a:t>РФ </a:t>
            </a:r>
            <a:r>
              <a:rPr lang="en-US" sz="2899" dirty="0" err="1">
                <a:solidFill>
                  <a:srgbClr val="121212"/>
                </a:solidFill>
                <a:latin typeface="Bryndan Write"/>
              </a:rPr>
              <a:t>от</a:t>
            </a:r>
            <a:r>
              <a:rPr lang="en-US" sz="2899" dirty="0">
                <a:solidFill>
                  <a:srgbClr val="121212"/>
                </a:solidFill>
                <a:latin typeface="Bryndan Write"/>
              </a:rPr>
              <a:t> 30.08.2022 </a:t>
            </a:r>
            <a:r>
              <a:rPr lang="en-US" sz="2899" dirty="0">
                <a:solidFill>
                  <a:srgbClr val="121212"/>
                </a:solidFill>
                <a:latin typeface="Bahnschrift Condensed" panose="020B0502040204020203" pitchFamily="34" charset="0"/>
              </a:rPr>
              <a:t>№</a:t>
            </a:r>
            <a:r>
              <a:rPr lang="ru-RU" sz="2899" dirty="0">
                <a:solidFill>
                  <a:srgbClr val="121212"/>
                </a:solidFill>
                <a:latin typeface="Bahnschrift Condensed" panose="020B0502040204020203" pitchFamily="34" charset="0"/>
              </a:rPr>
              <a:t>  </a:t>
            </a:r>
            <a:r>
              <a:rPr lang="en-US" sz="2899" dirty="0">
                <a:solidFill>
                  <a:srgbClr val="121212"/>
                </a:solidFill>
                <a:latin typeface="Bryndan Write"/>
              </a:rPr>
              <a:t>788 </a:t>
            </a:r>
            <a:r>
              <a:rPr lang="ru-RU" sz="2899" dirty="0">
                <a:solidFill>
                  <a:srgbClr val="121212"/>
                </a:solidFill>
                <a:latin typeface="Bryndan Write"/>
              </a:rPr>
              <a:t>«О</a:t>
            </a:r>
            <a:r>
              <a:rPr lang="en-US" sz="2899" dirty="0">
                <a:solidFill>
                  <a:srgbClr val="121212"/>
                </a:solidFill>
                <a:latin typeface="Bryndan Write"/>
              </a:rPr>
              <a:t>б </a:t>
            </a:r>
            <a:r>
              <a:rPr lang="en-US" sz="2899" dirty="0" err="1">
                <a:solidFill>
                  <a:srgbClr val="121212"/>
                </a:solidFill>
                <a:latin typeface="Bryndan Write"/>
              </a:rPr>
              <a:t>утверждении</a:t>
            </a:r>
            <a:r>
              <a:rPr lang="en-US" sz="2899" dirty="0">
                <a:solidFill>
                  <a:srgbClr val="121212"/>
                </a:solidFill>
                <a:latin typeface="Bryndan Write"/>
              </a:rPr>
              <a:t> </a:t>
            </a:r>
            <a:r>
              <a:rPr lang="en-US" sz="2899" dirty="0" err="1">
                <a:solidFill>
                  <a:srgbClr val="121212"/>
                </a:solidFill>
                <a:latin typeface="Bryndan Write"/>
              </a:rPr>
              <a:t>перечня</a:t>
            </a:r>
            <a:r>
              <a:rPr lang="en-US" sz="2899" dirty="0">
                <a:solidFill>
                  <a:srgbClr val="121212"/>
                </a:solidFill>
                <a:latin typeface="Bryndan Write"/>
              </a:rPr>
              <a:t> </a:t>
            </a:r>
            <a:r>
              <a:rPr lang="en-US" sz="2899" dirty="0" err="1">
                <a:solidFill>
                  <a:srgbClr val="121212"/>
                </a:solidFill>
                <a:latin typeface="Bryndan Write"/>
              </a:rPr>
              <a:t>олимпиад</a:t>
            </a:r>
            <a:r>
              <a:rPr lang="en-US" sz="2899" dirty="0">
                <a:solidFill>
                  <a:srgbClr val="121212"/>
                </a:solidFill>
                <a:latin typeface="Bryndan Write"/>
              </a:rPr>
              <a:t> и </a:t>
            </a:r>
            <a:r>
              <a:rPr lang="ru-RU" sz="2899" dirty="0">
                <a:solidFill>
                  <a:srgbClr val="121212"/>
                </a:solidFill>
                <a:latin typeface="Bryndan Write"/>
              </a:rPr>
              <a:t>иных</a:t>
            </a:r>
            <a:r>
              <a:rPr lang="en-US" sz="2899" dirty="0">
                <a:solidFill>
                  <a:srgbClr val="121212"/>
                </a:solidFill>
                <a:latin typeface="Bryndan Write"/>
              </a:rPr>
              <a:t> </a:t>
            </a:r>
            <a:r>
              <a:rPr lang="en-US" sz="2899" dirty="0" err="1">
                <a:solidFill>
                  <a:srgbClr val="121212"/>
                </a:solidFill>
                <a:latin typeface="Bryndan Write"/>
              </a:rPr>
              <a:t>интеллектуальных</a:t>
            </a:r>
            <a:r>
              <a:rPr lang="en-US" sz="2899" dirty="0">
                <a:solidFill>
                  <a:srgbClr val="121212"/>
                </a:solidFill>
                <a:latin typeface="Bryndan Write"/>
              </a:rPr>
              <a:t> </a:t>
            </a:r>
            <a:r>
              <a:rPr lang="en-US" sz="2899" dirty="0" err="1">
                <a:solidFill>
                  <a:srgbClr val="121212"/>
                </a:solidFill>
                <a:latin typeface="Bryndan Write"/>
              </a:rPr>
              <a:t>конкурсов</a:t>
            </a:r>
            <a:r>
              <a:rPr lang="ru-RU" sz="2899" dirty="0">
                <a:solidFill>
                  <a:srgbClr val="121212"/>
                </a:solidFill>
                <a:latin typeface="Bryndan Write"/>
              </a:rPr>
              <a:t>»</a:t>
            </a:r>
            <a:endParaRPr lang="en-US" sz="2899" dirty="0">
              <a:solidFill>
                <a:srgbClr val="121212"/>
              </a:solidFill>
              <a:latin typeface="Bryndan Write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5527317" y="6364792"/>
            <a:ext cx="196014" cy="186391"/>
            <a:chOff x="0" y="0"/>
            <a:chExt cx="261352" cy="248522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5491" y="62276"/>
              <a:ext cx="130370" cy="123970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61352" cy="248522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5527317" y="6749794"/>
            <a:ext cx="196014" cy="186391"/>
            <a:chOff x="0" y="0"/>
            <a:chExt cx="261352" cy="248522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5491" y="62276"/>
              <a:ext cx="130370" cy="123970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61352" cy="248522"/>
            </a:xfrm>
            <a:prstGeom prst="rect">
              <a:avLst/>
            </a:prstGeom>
          </p:spPr>
        </p:pic>
      </p:grpSp>
      <p:grpSp>
        <p:nvGrpSpPr>
          <p:cNvPr id="27" name="Group 18">
            <a:extLst>
              <a:ext uri="{FF2B5EF4-FFF2-40B4-BE49-F238E27FC236}">
                <a16:creationId xmlns:a16="http://schemas.microsoft.com/office/drawing/2014/main" id="{590B051D-3A2A-4F4C-B935-E24327CE806D}"/>
              </a:ext>
            </a:extLst>
          </p:cNvPr>
          <p:cNvGrpSpPr/>
          <p:nvPr/>
        </p:nvGrpSpPr>
        <p:grpSpPr>
          <a:xfrm>
            <a:off x="5527317" y="7121618"/>
            <a:ext cx="196014" cy="186391"/>
            <a:chOff x="0" y="0"/>
            <a:chExt cx="261352" cy="248522"/>
          </a:xfrm>
        </p:grpSpPr>
        <p:pic>
          <p:nvPicPr>
            <p:cNvPr id="28" name="Picture 19">
              <a:extLst>
                <a:ext uri="{FF2B5EF4-FFF2-40B4-BE49-F238E27FC236}">
                  <a16:creationId xmlns:a16="http://schemas.microsoft.com/office/drawing/2014/main" id="{3FE8240B-67B0-4E41-BE13-0F68D84C5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5491" y="62276"/>
              <a:ext cx="130370" cy="123970"/>
            </a:xfrm>
            <a:prstGeom prst="rect">
              <a:avLst/>
            </a:prstGeom>
          </p:spPr>
        </p:pic>
        <p:pic>
          <p:nvPicPr>
            <p:cNvPr id="29" name="Picture 20">
              <a:extLst>
                <a:ext uri="{FF2B5EF4-FFF2-40B4-BE49-F238E27FC236}">
                  <a16:creationId xmlns:a16="http://schemas.microsoft.com/office/drawing/2014/main" id="{2F82A801-3BFC-4461-B555-754B7C916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61352" cy="248522"/>
            </a:xfrm>
            <a:prstGeom prst="rect">
              <a:avLst/>
            </a:prstGeom>
          </p:spPr>
        </p:pic>
      </p:grpSp>
      <p:grpSp>
        <p:nvGrpSpPr>
          <p:cNvPr id="30" name="Group 18">
            <a:extLst>
              <a:ext uri="{FF2B5EF4-FFF2-40B4-BE49-F238E27FC236}">
                <a16:creationId xmlns:a16="http://schemas.microsoft.com/office/drawing/2014/main" id="{1C7BD501-0305-416C-ACCC-203B5E0E87BB}"/>
              </a:ext>
            </a:extLst>
          </p:cNvPr>
          <p:cNvGrpSpPr/>
          <p:nvPr/>
        </p:nvGrpSpPr>
        <p:grpSpPr>
          <a:xfrm>
            <a:off x="7271087" y="8590901"/>
            <a:ext cx="196014" cy="186391"/>
            <a:chOff x="0" y="0"/>
            <a:chExt cx="261352" cy="248522"/>
          </a:xfrm>
        </p:grpSpPr>
        <p:pic>
          <p:nvPicPr>
            <p:cNvPr id="31" name="Picture 19">
              <a:extLst>
                <a:ext uri="{FF2B5EF4-FFF2-40B4-BE49-F238E27FC236}">
                  <a16:creationId xmlns:a16="http://schemas.microsoft.com/office/drawing/2014/main" id="{B9015F75-8385-46A8-A0B5-DA670D88E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5491" y="62276"/>
              <a:ext cx="130370" cy="123970"/>
            </a:xfrm>
            <a:prstGeom prst="rect">
              <a:avLst/>
            </a:prstGeom>
          </p:spPr>
        </p:pic>
        <p:pic>
          <p:nvPicPr>
            <p:cNvPr id="32" name="Picture 20">
              <a:extLst>
                <a:ext uri="{FF2B5EF4-FFF2-40B4-BE49-F238E27FC236}">
                  <a16:creationId xmlns:a16="http://schemas.microsoft.com/office/drawing/2014/main" id="{3227D12D-789A-4992-ADFF-980A64FA1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61352" cy="2485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7354" y="2324100"/>
            <a:ext cx="8099392" cy="5867401"/>
            <a:chOff x="0" y="0"/>
            <a:chExt cx="8497620" cy="58803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97620" cy="5880341"/>
            </a:xfrm>
            <a:custGeom>
              <a:avLst/>
              <a:gdLst/>
              <a:ahLst/>
              <a:cxnLst/>
              <a:rect l="l" t="t" r="r" b="b"/>
              <a:pathLst>
                <a:path w="8497620" h="5880341">
                  <a:moveTo>
                    <a:pt x="8373159" y="5880341"/>
                  </a:moveTo>
                  <a:lnTo>
                    <a:pt x="124460" y="5880341"/>
                  </a:lnTo>
                  <a:cubicBezTo>
                    <a:pt x="55880" y="5880341"/>
                    <a:pt x="0" y="5824462"/>
                    <a:pt x="0" y="575588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373160" y="0"/>
                  </a:lnTo>
                  <a:cubicBezTo>
                    <a:pt x="8441740" y="0"/>
                    <a:pt x="8497620" y="55880"/>
                    <a:pt x="8497620" y="124460"/>
                  </a:cubicBezTo>
                  <a:lnTo>
                    <a:pt x="8497620" y="5755882"/>
                  </a:lnTo>
                  <a:cubicBezTo>
                    <a:pt x="8497620" y="5824462"/>
                    <a:pt x="8441740" y="5880341"/>
                    <a:pt x="8373160" y="5880341"/>
                  </a:cubicBezTo>
                  <a:close/>
                </a:path>
              </a:pathLst>
            </a:custGeom>
            <a:solidFill>
              <a:srgbClr val="FF7D5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091803" y="2268981"/>
            <a:ext cx="8662797" cy="6257080"/>
            <a:chOff x="0" y="0"/>
            <a:chExt cx="8497620" cy="58782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497620" cy="5878224"/>
            </a:xfrm>
            <a:custGeom>
              <a:avLst/>
              <a:gdLst/>
              <a:ahLst/>
              <a:cxnLst/>
              <a:rect l="l" t="t" r="r" b="b"/>
              <a:pathLst>
                <a:path w="8497620" h="5878224">
                  <a:moveTo>
                    <a:pt x="8373159" y="5878223"/>
                  </a:moveTo>
                  <a:lnTo>
                    <a:pt x="124460" y="5878223"/>
                  </a:lnTo>
                  <a:cubicBezTo>
                    <a:pt x="55880" y="5878223"/>
                    <a:pt x="0" y="5822343"/>
                    <a:pt x="0" y="575376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373160" y="0"/>
                  </a:lnTo>
                  <a:cubicBezTo>
                    <a:pt x="8441740" y="0"/>
                    <a:pt x="8497620" y="55880"/>
                    <a:pt x="8497620" y="124460"/>
                  </a:cubicBezTo>
                  <a:lnTo>
                    <a:pt x="8497620" y="5753764"/>
                  </a:lnTo>
                  <a:cubicBezTo>
                    <a:pt x="8497620" y="5822343"/>
                    <a:pt x="8441740" y="5878224"/>
                    <a:pt x="8373160" y="5878224"/>
                  </a:cubicBezTo>
                  <a:close/>
                </a:path>
              </a:pathLst>
            </a:custGeom>
            <a:solidFill>
              <a:srgbClr val="B071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262590" y="1541690"/>
            <a:ext cx="679218" cy="65451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414703" y="327346"/>
            <a:ext cx="10937314" cy="844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800" b="1" dirty="0">
                <a:solidFill>
                  <a:srgbClr val="1D1467"/>
                </a:solidFill>
                <a:latin typeface="Montserrat" panose="00000500000000000000" pitchFamily="2" charset="-52"/>
              </a:rPr>
              <a:t>В ЧЁМ </a:t>
            </a:r>
            <a:r>
              <a:rPr lang="ru-RU" sz="4800" b="1" dirty="0">
                <a:solidFill>
                  <a:srgbClr val="1D1467"/>
                </a:solidFill>
                <a:latin typeface="Montserrat" panose="00000500000000000000" pitchFamily="2" charset="-52"/>
              </a:rPr>
              <a:t>ПРЕИМУЩЕСТВА</a:t>
            </a:r>
            <a:r>
              <a:rPr lang="en-US" sz="4800" b="1" dirty="0">
                <a:solidFill>
                  <a:srgbClr val="1D1467"/>
                </a:solidFill>
                <a:latin typeface="Montserrat" panose="00000500000000000000" pitchFamily="2" charset="-52"/>
              </a:rPr>
              <a:t>?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30189" y="2705100"/>
            <a:ext cx="7350824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80"/>
              </a:lnSpc>
            </a:pPr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у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нификация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подходов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31642" y="3505200"/>
            <a:ext cx="7714735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80"/>
              </a:lnSpc>
            </a:pPr>
            <a:r>
              <a:rPr lang="ru-RU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   </a:t>
            </a:r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р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егламент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приема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</a:t>
            </a:r>
            <a:endParaRPr lang="ru-RU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  <a:p>
            <a:pPr>
              <a:lnSpc>
                <a:spcPts val="3380"/>
              </a:lnSpc>
            </a:pPr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                          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документов</a:t>
            </a:r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(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24/7</a:t>
            </a:r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)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46965" y="4652467"/>
            <a:ext cx="7350824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80"/>
              </a:lnSpc>
            </a:pPr>
            <a:r>
              <a:rPr lang="ru-RU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б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ез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выхода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</a:t>
            </a:r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А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К/</a:t>
            </a:r>
            <a:endParaRPr lang="ru-RU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  <a:p>
            <a:pPr>
              <a:lnSpc>
                <a:spcPts val="3380"/>
              </a:lnSpc>
            </a:pPr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                  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только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документы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85800" y="5795466"/>
            <a:ext cx="7350833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80"/>
              </a:lnSpc>
            </a:pPr>
            <a:r>
              <a:rPr lang="ru-RU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     </a:t>
            </a:r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с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тимулирование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работы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</a:t>
            </a:r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                                             </a:t>
            </a:r>
          </a:p>
          <a:p>
            <a:pPr>
              <a:lnSpc>
                <a:spcPts val="3380"/>
              </a:lnSpc>
            </a:pPr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                   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стабильного</a:t>
            </a:r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качества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5800" y="6938466"/>
            <a:ext cx="7350833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80"/>
              </a:lnSpc>
            </a:pPr>
            <a:r>
              <a:rPr lang="ru-RU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     </a:t>
            </a:r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н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аличие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переходного</a:t>
            </a:r>
            <a:endParaRPr lang="ru-RU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  <a:p>
            <a:pPr>
              <a:lnSpc>
                <a:spcPts val="3380"/>
              </a:lnSpc>
            </a:pPr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                                        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периода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829800" y="2731103"/>
            <a:ext cx="8190970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80"/>
              </a:lnSpc>
            </a:pPr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у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величение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ответственности</a:t>
            </a:r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П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Р/ОО, </a:t>
            </a:r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    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абс</a:t>
            </a:r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о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лютная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точность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данных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892433" y="4305300"/>
            <a:ext cx="7862167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80"/>
              </a:lnSpc>
            </a:pPr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р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азные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стартовые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возможности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при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высоких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требовани</a:t>
            </a:r>
            <a:r>
              <a:rPr lang="ru-RU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ях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892433" y="5905500"/>
            <a:ext cx="7862167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80"/>
              </a:lnSpc>
            </a:pPr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о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ценка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без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учета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особенностей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ОП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4980"/>
          <a:stretch>
            <a:fillRect/>
          </a:stretch>
        </p:blipFill>
        <p:spPr>
          <a:xfrm>
            <a:off x="12383719" y="1568302"/>
            <a:ext cx="697681" cy="6012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363604" y="6862266"/>
            <a:ext cx="3560791" cy="3605865"/>
          </a:xfrm>
          <a:prstGeom prst="rect">
            <a:avLst/>
          </a:prstGeom>
        </p:spPr>
      </p:pic>
      <p:pic>
        <p:nvPicPr>
          <p:cNvPr id="3074" name="Picture 2" descr="C:\Users\user\Desktop\index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09" y="2398195"/>
            <a:ext cx="916505" cy="91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user\Desktop\index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09" y="3385128"/>
            <a:ext cx="916505" cy="91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user\Desktop\index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81016"/>
            <a:ext cx="916505" cy="91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user\Desktop\index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95466"/>
            <a:ext cx="916505" cy="91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user\Desktop\index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767695"/>
            <a:ext cx="916505" cy="91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2"/>
          <p:cNvGrpSpPr/>
          <p:nvPr/>
        </p:nvGrpSpPr>
        <p:grpSpPr>
          <a:xfrm>
            <a:off x="9055000" y="2377674"/>
            <a:ext cx="914400" cy="1171401"/>
            <a:chOff x="0" y="0"/>
            <a:chExt cx="524730" cy="672209"/>
          </a:xfrm>
        </p:grpSpPr>
        <p:pic>
          <p:nvPicPr>
            <p:cNvPr id="33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250432"/>
              <a:ext cx="443551" cy="421777"/>
            </a:xfrm>
            <a:prstGeom prst="rect">
              <a:avLst/>
            </a:prstGeom>
          </p:spPr>
        </p:pic>
        <p:pic>
          <p:nvPicPr>
            <p:cNvPr id="34" name="Picture 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84064" y="0"/>
              <a:ext cx="440666" cy="577063"/>
            </a:xfrm>
            <a:prstGeom prst="rect">
              <a:avLst/>
            </a:prstGeom>
          </p:spPr>
        </p:pic>
      </p:grpSp>
      <p:grpSp>
        <p:nvGrpSpPr>
          <p:cNvPr id="38" name="Group 2"/>
          <p:cNvGrpSpPr/>
          <p:nvPr/>
        </p:nvGrpSpPr>
        <p:grpSpPr>
          <a:xfrm>
            <a:off x="9055000" y="3941217"/>
            <a:ext cx="914400" cy="1171401"/>
            <a:chOff x="0" y="0"/>
            <a:chExt cx="524730" cy="672209"/>
          </a:xfrm>
        </p:grpSpPr>
        <p:pic>
          <p:nvPicPr>
            <p:cNvPr id="39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250432"/>
              <a:ext cx="443551" cy="421777"/>
            </a:xfrm>
            <a:prstGeom prst="rect">
              <a:avLst/>
            </a:prstGeom>
          </p:spPr>
        </p:pic>
        <p:pic>
          <p:nvPicPr>
            <p:cNvPr id="40" name="Picture 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84064" y="0"/>
              <a:ext cx="440666" cy="577063"/>
            </a:xfrm>
            <a:prstGeom prst="rect">
              <a:avLst/>
            </a:prstGeom>
          </p:spPr>
        </p:pic>
      </p:grpSp>
      <p:grpSp>
        <p:nvGrpSpPr>
          <p:cNvPr id="41" name="Group 2"/>
          <p:cNvGrpSpPr/>
          <p:nvPr/>
        </p:nvGrpSpPr>
        <p:grpSpPr>
          <a:xfrm>
            <a:off x="9055000" y="5397521"/>
            <a:ext cx="914400" cy="1171401"/>
            <a:chOff x="0" y="0"/>
            <a:chExt cx="524730" cy="672209"/>
          </a:xfrm>
        </p:grpSpPr>
        <p:pic>
          <p:nvPicPr>
            <p:cNvPr id="42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250432"/>
              <a:ext cx="443551" cy="421777"/>
            </a:xfrm>
            <a:prstGeom prst="rect">
              <a:avLst/>
            </a:prstGeom>
          </p:spPr>
        </p:pic>
        <p:pic>
          <p:nvPicPr>
            <p:cNvPr id="43" name="Picture 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84064" y="0"/>
              <a:ext cx="440666" cy="5770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1829">
            <a:off x="-3829343" y="5910964"/>
            <a:ext cx="8948251" cy="0"/>
          </a:xfrm>
          <a:prstGeom prst="line">
            <a:avLst/>
          </a:prstGeom>
          <a:ln w="19050" cap="flat">
            <a:solidFill>
              <a:srgbClr val="1D146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708607" y="443842"/>
            <a:ext cx="16521581" cy="72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400" b="1" dirty="0">
                <a:solidFill>
                  <a:srgbClr val="1D1467"/>
                </a:solidFill>
                <a:latin typeface="Montserrat" panose="00000500000000000000" pitchFamily="2" charset="-52"/>
              </a:rPr>
              <a:t>НОРМАТИВ</a:t>
            </a:r>
            <a:r>
              <a:rPr lang="ru-RU" sz="4400" b="1" dirty="0">
                <a:solidFill>
                  <a:srgbClr val="1D1467"/>
                </a:solidFill>
                <a:latin typeface="Montserrat" panose="00000500000000000000" pitchFamily="2" charset="-52"/>
              </a:rPr>
              <a:t>Н</a:t>
            </a:r>
            <a:r>
              <a:rPr lang="en-US" sz="4400" b="1" dirty="0">
                <a:solidFill>
                  <a:srgbClr val="1D1467"/>
                </a:solidFill>
                <a:latin typeface="Montserrat" panose="00000500000000000000" pitchFamily="2" charset="-52"/>
              </a:rPr>
              <a:t>ЫЕ ОСНОВАНИЯ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614447"/>
            <a:ext cx="16672280" cy="136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79"/>
              </a:lnSpc>
            </a:pPr>
            <a:r>
              <a:rPr lang="en-US" sz="2299" b="1" dirty="0" err="1">
                <a:solidFill>
                  <a:srgbClr val="000000"/>
                </a:solidFill>
                <a:latin typeface="Montserrat"/>
              </a:rPr>
              <a:t>Перечень</a:t>
            </a:r>
            <a:r>
              <a:rPr lang="en-US" sz="2299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b="1" dirty="0" err="1">
                <a:solidFill>
                  <a:srgbClr val="000000"/>
                </a:solidFill>
                <a:latin typeface="Montserrat"/>
              </a:rPr>
              <a:t>поручений</a:t>
            </a:r>
            <a:r>
              <a:rPr lang="en-US" sz="2299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b="1" dirty="0" err="1">
                <a:solidFill>
                  <a:srgbClr val="000000"/>
                </a:solidFill>
                <a:latin typeface="Montserrat"/>
              </a:rPr>
              <a:t>Президиума</a:t>
            </a:r>
            <a:r>
              <a:rPr lang="en-US" sz="2299" b="1" dirty="0">
                <a:solidFill>
                  <a:srgbClr val="000000"/>
                </a:solidFill>
                <a:latin typeface="Montserrat"/>
              </a:rPr>
              <a:t> РФ </a:t>
            </a:r>
            <a:r>
              <a:rPr lang="en-US" sz="2299" b="1" dirty="0" err="1">
                <a:solidFill>
                  <a:srgbClr val="000000"/>
                </a:solidFill>
                <a:latin typeface="Montserrat"/>
              </a:rPr>
              <a:t>от</a:t>
            </a:r>
            <a:r>
              <a:rPr lang="en-US" sz="2299" b="1" dirty="0">
                <a:solidFill>
                  <a:srgbClr val="000000"/>
                </a:solidFill>
                <a:latin typeface="Montserrat"/>
              </a:rPr>
              <a:t> 10.10.2020 № ПР-1648 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о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необходимости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обеспечения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перевода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в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электронный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формат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массовых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социально-значимых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государственных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и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муниципальных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услуг</a:t>
            </a:r>
            <a:endParaRPr lang="en-US" sz="2299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3679"/>
              </a:lnSpc>
            </a:pPr>
            <a:endParaRPr lang="en-US" sz="2299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2966315"/>
            <a:ext cx="16672280" cy="136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79"/>
              </a:lnSpc>
            </a:pPr>
            <a:r>
              <a:rPr lang="en-US" sz="2299" b="1" dirty="0" err="1">
                <a:solidFill>
                  <a:srgbClr val="000000"/>
                </a:solidFill>
                <a:latin typeface="Montserrat"/>
              </a:rPr>
              <a:t>Решение</a:t>
            </a:r>
            <a:r>
              <a:rPr lang="en-US" sz="2299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b="1" dirty="0" err="1">
                <a:solidFill>
                  <a:srgbClr val="000000"/>
                </a:solidFill>
                <a:latin typeface="Montserrat"/>
              </a:rPr>
              <a:t>заседания</a:t>
            </a:r>
            <a:r>
              <a:rPr lang="en-US" sz="2299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b="1" dirty="0" err="1">
                <a:solidFill>
                  <a:srgbClr val="000000"/>
                </a:solidFill>
                <a:latin typeface="Montserrat"/>
              </a:rPr>
              <a:t>Президиума</a:t>
            </a:r>
            <a:r>
              <a:rPr lang="en-US" sz="2299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b="1" dirty="0" err="1">
                <a:solidFill>
                  <a:srgbClr val="000000"/>
                </a:solidFill>
                <a:latin typeface="Montserrat"/>
              </a:rPr>
              <a:t>Правительственной</a:t>
            </a:r>
            <a:r>
              <a:rPr lang="en-US" sz="2299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b="1" dirty="0" err="1">
                <a:solidFill>
                  <a:srgbClr val="000000"/>
                </a:solidFill>
                <a:latin typeface="Montserrat"/>
              </a:rPr>
              <a:t>комиссии</a:t>
            </a:r>
            <a:r>
              <a:rPr lang="en-US" sz="2299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по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цифровому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развитию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использованию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информационных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технологий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для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улучшения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качества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жизни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и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условий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ведения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предпринимательской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деятельности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(</a:t>
            </a:r>
            <a:r>
              <a:rPr lang="en-US" sz="2299" b="1" dirty="0" err="1">
                <a:solidFill>
                  <a:srgbClr val="000000"/>
                </a:solidFill>
                <a:latin typeface="Montserrat"/>
              </a:rPr>
              <a:t>протокол</a:t>
            </a:r>
            <a:r>
              <a:rPr lang="en-US" sz="2299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b="1" dirty="0" err="1">
                <a:solidFill>
                  <a:srgbClr val="000000"/>
                </a:solidFill>
                <a:latin typeface="Montserrat"/>
              </a:rPr>
              <a:t>от</a:t>
            </a:r>
            <a:r>
              <a:rPr lang="en-US" sz="2299" b="1" dirty="0">
                <a:solidFill>
                  <a:srgbClr val="000000"/>
                </a:solidFill>
                <a:latin typeface="Montserrat"/>
              </a:rPr>
              <a:t> 10.12.2021 № 44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4893778"/>
            <a:ext cx="16672280" cy="1835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79"/>
              </a:lnSpc>
            </a:pPr>
            <a:r>
              <a:rPr lang="en-US" sz="2299" b="1" dirty="0" err="1">
                <a:solidFill>
                  <a:srgbClr val="000000"/>
                </a:solidFill>
                <a:latin typeface="Montserrat"/>
              </a:rPr>
              <a:t>План</a:t>
            </a:r>
            <a:r>
              <a:rPr lang="ru-RU" sz="2299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b="1" dirty="0" err="1">
                <a:solidFill>
                  <a:srgbClr val="000000"/>
                </a:solidFill>
                <a:latin typeface="Montserrat"/>
              </a:rPr>
              <a:t>мероприятий</a:t>
            </a:r>
            <a:r>
              <a:rPr lang="en-US" sz="2299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(«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дорожная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карта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»)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по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цифровой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трансформации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массовых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социально-значимых</a:t>
            </a:r>
            <a:r>
              <a:rPr lang="ru-RU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государственных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и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муниципальных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услуг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и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качественному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их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предоставлению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в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электронном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виде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на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территории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Свердловской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области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утвержденный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Заместителем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Губернатора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Свердловской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области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b="1" dirty="0">
                <a:solidFill>
                  <a:srgbClr val="000000"/>
                </a:solidFill>
                <a:latin typeface="Montserrat"/>
              </a:rPr>
              <a:t>30.03.2022 № 01-01-41/12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7287966"/>
            <a:ext cx="16672280" cy="3275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79"/>
              </a:lnSpc>
            </a:pPr>
            <a:r>
              <a:rPr lang="en-US" sz="2299" b="1" dirty="0" err="1">
                <a:solidFill>
                  <a:srgbClr val="000000"/>
                </a:solidFill>
                <a:latin typeface="Montserrat"/>
              </a:rPr>
              <a:t>Административный</a:t>
            </a:r>
            <a:r>
              <a:rPr lang="en-US" sz="2299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b="1" dirty="0" err="1">
                <a:solidFill>
                  <a:srgbClr val="000000"/>
                </a:solidFill>
                <a:latin typeface="Montserrat"/>
              </a:rPr>
              <a:t>регламент</a:t>
            </a:r>
            <a:r>
              <a:rPr lang="en-US" sz="2299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предоставления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Министерством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образования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и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молодежной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политики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Свердловской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области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государственной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услуги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«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Аттестация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педагогических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работников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организаций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осуществляющих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образовательную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деятельность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и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находящихся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в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ведении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Свердловской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области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педагогических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работников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муниципальных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и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частных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организаций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осуществляющих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образовательную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деятельность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» (</a:t>
            </a:r>
            <a:r>
              <a:rPr lang="en-US" sz="2299" dirty="0" err="1">
                <a:solidFill>
                  <a:srgbClr val="000000"/>
                </a:solidFill>
                <a:latin typeface="Montserrat"/>
              </a:rPr>
              <a:t>утвержден</a:t>
            </a:r>
            <a:r>
              <a:rPr lang="en-US" sz="22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b="1" dirty="0" err="1">
                <a:solidFill>
                  <a:srgbClr val="000000"/>
                </a:solidFill>
                <a:latin typeface="Montserrat"/>
              </a:rPr>
              <a:t>приказом</a:t>
            </a:r>
            <a:r>
              <a:rPr lang="en-US" sz="2299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b="1" dirty="0" err="1">
                <a:solidFill>
                  <a:srgbClr val="000000"/>
                </a:solidFill>
                <a:latin typeface="Montserrat"/>
              </a:rPr>
              <a:t>Министерства</a:t>
            </a:r>
            <a:r>
              <a:rPr lang="en-US" sz="2299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b="1" dirty="0" err="1">
                <a:solidFill>
                  <a:srgbClr val="000000"/>
                </a:solidFill>
                <a:latin typeface="Montserrat"/>
              </a:rPr>
              <a:t>образования</a:t>
            </a:r>
            <a:r>
              <a:rPr lang="en-US" sz="2299" b="1" dirty="0">
                <a:solidFill>
                  <a:srgbClr val="000000"/>
                </a:solidFill>
                <a:latin typeface="Montserrat"/>
              </a:rPr>
              <a:t> и </a:t>
            </a:r>
            <a:r>
              <a:rPr lang="en-US" sz="2299" b="1" dirty="0" err="1">
                <a:solidFill>
                  <a:srgbClr val="000000"/>
                </a:solidFill>
                <a:latin typeface="Montserrat"/>
              </a:rPr>
              <a:t>молодежной</a:t>
            </a:r>
            <a:r>
              <a:rPr lang="en-US" sz="2299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b="1" dirty="0" err="1">
                <a:solidFill>
                  <a:srgbClr val="000000"/>
                </a:solidFill>
                <a:latin typeface="Montserrat"/>
              </a:rPr>
              <a:t>политики</a:t>
            </a:r>
            <a:r>
              <a:rPr lang="en-US" sz="2299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b="1" dirty="0" err="1">
                <a:solidFill>
                  <a:srgbClr val="000000"/>
                </a:solidFill>
                <a:latin typeface="Montserrat"/>
              </a:rPr>
              <a:t>Свердловской</a:t>
            </a:r>
            <a:r>
              <a:rPr lang="en-US" sz="2299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b="1" dirty="0" err="1">
                <a:solidFill>
                  <a:srgbClr val="000000"/>
                </a:solidFill>
                <a:latin typeface="Montserrat"/>
              </a:rPr>
              <a:t>области</a:t>
            </a:r>
            <a:r>
              <a:rPr lang="en-US" sz="2299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99" b="1" dirty="0" err="1">
                <a:solidFill>
                  <a:srgbClr val="000000"/>
                </a:solidFill>
                <a:latin typeface="Montserrat"/>
              </a:rPr>
              <a:t>от</a:t>
            </a:r>
            <a:r>
              <a:rPr lang="en-US" sz="2299" b="1" dirty="0">
                <a:solidFill>
                  <a:srgbClr val="000000"/>
                </a:solidFill>
                <a:latin typeface="Montserrat"/>
              </a:rPr>
              <a:t> 02.12.2022 № 1144-Д)</a:t>
            </a:r>
          </a:p>
          <a:p>
            <a:pPr algn="just">
              <a:lnSpc>
                <a:spcPts val="3679"/>
              </a:lnSpc>
            </a:pPr>
            <a:endParaRPr lang="en-US" sz="2299" dirty="0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342543" y="4973564"/>
            <a:ext cx="493409" cy="47009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342543" y="7371443"/>
            <a:ext cx="493409" cy="4700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342543" y="3045780"/>
            <a:ext cx="493409" cy="47009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342543" y="1702125"/>
            <a:ext cx="493409" cy="4700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3217845" y="1128458"/>
            <a:ext cx="7650585" cy="699221"/>
          </a:xfrm>
          <a:custGeom>
            <a:avLst/>
            <a:gdLst/>
            <a:ahLst/>
            <a:cxnLst/>
            <a:rect l="l" t="t" r="r" b="b"/>
            <a:pathLst>
              <a:path w="1764968" h="161308">
                <a:moveTo>
                  <a:pt x="0" y="0"/>
                </a:moveTo>
                <a:lnTo>
                  <a:pt x="1764968" y="0"/>
                </a:lnTo>
                <a:lnTo>
                  <a:pt x="1764968" y="161308"/>
                </a:lnTo>
                <a:lnTo>
                  <a:pt x="0" y="161308"/>
                </a:lnTo>
                <a:close/>
              </a:path>
            </a:pathLst>
          </a:custGeom>
          <a:solidFill>
            <a:srgbClr val="F6956A"/>
          </a:solidFill>
        </p:spPr>
      </p:sp>
      <p:grpSp>
        <p:nvGrpSpPr>
          <p:cNvPr id="3" name="Group 5"/>
          <p:cNvGrpSpPr/>
          <p:nvPr/>
        </p:nvGrpSpPr>
        <p:grpSpPr>
          <a:xfrm>
            <a:off x="4412577" y="1866900"/>
            <a:ext cx="4960023" cy="1189444"/>
            <a:chOff x="-88587" y="-159136"/>
            <a:chExt cx="2422516" cy="580935"/>
          </a:xfrm>
        </p:grpSpPr>
        <p:sp>
          <p:nvSpPr>
            <p:cNvPr id="4" name="Freeform 6"/>
            <p:cNvSpPr/>
            <p:nvPr/>
          </p:nvSpPr>
          <p:spPr>
            <a:xfrm>
              <a:off x="4652" y="-6481"/>
              <a:ext cx="2329277" cy="282103"/>
            </a:xfrm>
            <a:custGeom>
              <a:avLst/>
              <a:gdLst/>
              <a:ahLst/>
              <a:cxnLst/>
              <a:rect l="l" t="t" r="r" b="b"/>
              <a:pathLst>
                <a:path w="2329277" h="282103">
                  <a:moveTo>
                    <a:pt x="0" y="0"/>
                  </a:moveTo>
                  <a:lnTo>
                    <a:pt x="2329277" y="0"/>
                  </a:lnTo>
                  <a:lnTo>
                    <a:pt x="2329277" y="282103"/>
                  </a:lnTo>
                  <a:lnTo>
                    <a:pt x="0" y="282103"/>
                  </a:lnTo>
                  <a:close/>
                </a:path>
              </a:pathLst>
            </a:custGeom>
            <a:solidFill>
              <a:srgbClr val="E0D2EF"/>
            </a:solidFill>
          </p:spPr>
        </p:sp>
        <p:sp>
          <p:nvSpPr>
            <p:cNvPr id="5" name="TextBox 7"/>
            <p:cNvSpPr txBox="1"/>
            <p:nvPr/>
          </p:nvSpPr>
          <p:spPr>
            <a:xfrm>
              <a:off x="-88587" y="-159136"/>
              <a:ext cx="2417864" cy="580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r>
                <a:rPr lang="en-US" sz="2400" b="1" dirty="0" err="1">
                  <a:latin typeface="Montserrat" panose="00000500000000000000" pitchFamily="2" charset="-52"/>
                </a:rPr>
                <a:t>Самостоятельно</a:t>
              </a:r>
              <a:r>
                <a:rPr lang="ru-RU" sz="2400" b="1" dirty="0">
                  <a:latin typeface="Montserrat" panose="00000500000000000000" pitchFamily="2" charset="-52"/>
                </a:rPr>
                <a:t>е</a:t>
              </a:r>
              <a:r>
                <a:rPr lang="en-US" sz="2400" b="1" dirty="0">
                  <a:latin typeface="Montserrat" panose="00000500000000000000" pitchFamily="2" charset="-52"/>
                </a:rPr>
                <a:t> </a:t>
              </a:r>
              <a:r>
                <a:rPr lang="ru-RU" sz="2400" b="1" dirty="0">
                  <a:latin typeface="Montserrat" panose="00000500000000000000" pitchFamily="2" charset="-52"/>
                </a:rPr>
                <a:t>направление</a:t>
              </a:r>
              <a:r>
                <a:rPr lang="en-US" sz="2400" b="1" dirty="0">
                  <a:latin typeface="Montserrat" panose="00000500000000000000" pitchFamily="2" charset="-52"/>
                </a:rPr>
                <a:t> </a:t>
              </a:r>
              <a:r>
                <a:rPr lang="en-US" sz="2400" b="1" dirty="0" err="1">
                  <a:latin typeface="Montserrat" panose="00000500000000000000" pitchFamily="2" charset="-52"/>
                </a:rPr>
                <a:t>заявления</a:t>
              </a:r>
              <a:r>
                <a:rPr lang="en-US" sz="2400" b="1" dirty="0">
                  <a:latin typeface="Montserrat" panose="00000500000000000000" pitchFamily="2" charset="-52"/>
                </a:rPr>
                <a:t> * </a:t>
              </a:r>
            </a:p>
          </p:txBody>
        </p:sp>
      </p:grpSp>
      <p:sp>
        <p:nvSpPr>
          <p:cNvPr id="6" name="AutoShape 8"/>
          <p:cNvSpPr/>
          <p:nvPr/>
        </p:nvSpPr>
        <p:spPr>
          <a:xfrm rot="5474212" flipV="1">
            <a:off x="6842226" y="2024224"/>
            <a:ext cx="321514" cy="6942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7" name="Group 9"/>
          <p:cNvGrpSpPr/>
          <p:nvPr/>
        </p:nvGrpSpPr>
        <p:grpSpPr>
          <a:xfrm>
            <a:off x="10808878" y="2171700"/>
            <a:ext cx="2850429" cy="577596"/>
            <a:chOff x="0" y="0"/>
            <a:chExt cx="1392172" cy="282103"/>
          </a:xfrm>
        </p:grpSpPr>
        <p:sp>
          <p:nvSpPr>
            <p:cNvPr id="8" name="Freeform 10"/>
            <p:cNvSpPr/>
            <p:nvPr/>
          </p:nvSpPr>
          <p:spPr>
            <a:xfrm>
              <a:off x="0" y="0"/>
              <a:ext cx="1382868" cy="282103"/>
            </a:xfrm>
            <a:custGeom>
              <a:avLst/>
              <a:gdLst/>
              <a:ahLst/>
              <a:cxnLst/>
              <a:rect l="l" t="t" r="r" b="b"/>
              <a:pathLst>
                <a:path w="1382868" h="282103">
                  <a:moveTo>
                    <a:pt x="0" y="0"/>
                  </a:moveTo>
                  <a:lnTo>
                    <a:pt x="1382868" y="0"/>
                  </a:lnTo>
                  <a:lnTo>
                    <a:pt x="1382868" y="282103"/>
                  </a:lnTo>
                  <a:lnTo>
                    <a:pt x="0" y="282103"/>
                  </a:lnTo>
                  <a:close/>
                </a:path>
              </a:pathLst>
            </a:custGeom>
            <a:solidFill>
              <a:srgbClr val="EDECED"/>
            </a:solidFill>
          </p:spPr>
        </p:sp>
        <p:sp>
          <p:nvSpPr>
            <p:cNvPr id="9" name="TextBox 11"/>
            <p:cNvSpPr txBox="1"/>
            <p:nvPr/>
          </p:nvSpPr>
          <p:spPr>
            <a:xfrm>
              <a:off x="0" y="0"/>
              <a:ext cx="1392172" cy="2756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r>
                <a:rPr lang="en-US" sz="2800" b="1" dirty="0">
                  <a:latin typeface="Montserrat" panose="00000500000000000000" pitchFamily="2" charset="-52"/>
                </a:rPr>
                <a:t>ЕПГУ</a:t>
              </a:r>
            </a:p>
          </p:txBody>
        </p:sp>
      </p:grpSp>
      <p:grpSp>
        <p:nvGrpSpPr>
          <p:cNvPr id="10" name="Group 12"/>
          <p:cNvGrpSpPr/>
          <p:nvPr/>
        </p:nvGrpSpPr>
        <p:grpSpPr>
          <a:xfrm>
            <a:off x="186616" y="1741518"/>
            <a:ext cx="3022243" cy="1742188"/>
            <a:chOff x="-355728" y="-221636"/>
            <a:chExt cx="1476089" cy="850900"/>
          </a:xfrm>
        </p:grpSpPr>
        <p:sp>
          <p:nvSpPr>
            <p:cNvPr id="11" name="Freeform 13"/>
            <p:cNvSpPr/>
            <p:nvPr/>
          </p:nvSpPr>
          <p:spPr>
            <a:xfrm>
              <a:off x="-355728" y="-16722"/>
              <a:ext cx="1454994" cy="414573"/>
            </a:xfrm>
            <a:custGeom>
              <a:avLst/>
              <a:gdLst/>
              <a:ahLst/>
              <a:cxnLst/>
              <a:rect l="l" t="t" r="r" b="b"/>
              <a:pathLst>
                <a:path w="1109790" h="282103">
                  <a:moveTo>
                    <a:pt x="0" y="0"/>
                  </a:moveTo>
                  <a:lnTo>
                    <a:pt x="1109790" y="0"/>
                  </a:lnTo>
                  <a:lnTo>
                    <a:pt x="1109790" y="282103"/>
                  </a:lnTo>
                  <a:lnTo>
                    <a:pt x="0" y="282103"/>
                  </a:lnTo>
                  <a:close/>
                </a:path>
              </a:pathLst>
            </a:custGeom>
            <a:solidFill>
              <a:srgbClr val="FFD5C3"/>
            </a:solidFill>
          </p:spPr>
        </p:sp>
        <p:sp>
          <p:nvSpPr>
            <p:cNvPr id="12" name="TextBox 14"/>
            <p:cNvSpPr txBox="1"/>
            <p:nvPr/>
          </p:nvSpPr>
          <p:spPr>
            <a:xfrm>
              <a:off x="-334633" y="-221636"/>
              <a:ext cx="1454994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r>
                <a:rPr lang="en-US" sz="2800" b="1" dirty="0" err="1">
                  <a:latin typeface="Montserrat" panose="00000500000000000000" pitchFamily="2" charset="-52"/>
                </a:rPr>
                <a:t>Лично</a:t>
              </a:r>
              <a:r>
                <a:rPr lang="en-US" sz="2800" b="1" dirty="0">
                  <a:latin typeface="Montserrat" panose="00000500000000000000" pitchFamily="2" charset="-52"/>
                </a:rPr>
                <a:t> в АК</a:t>
              </a:r>
            </a:p>
          </p:txBody>
        </p:sp>
      </p:grpSp>
      <p:sp>
        <p:nvSpPr>
          <p:cNvPr id="13" name="AutoShape 15"/>
          <p:cNvSpPr/>
          <p:nvPr/>
        </p:nvSpPr>
        <p:spPr>
          <a:xfrm rot="-10800000">
            <a:off x="3187216" y="2476501"/>
            <a:ext cx="1431208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14" name="Group 16"/>
          <p:cNvGrpSpPr/>
          <p:nvPr/>
        </p:nvGrpSpPr>
        <p:grpSpPr>
          <a:xfrm>
            <a:off x="5252163" y="3009900"/>
            <a:ext cx="3559845" cy="692611"/>
            <a:chOff x="-4652" y="-28575"/>
            <a:chExt cx="1738657" cy="299275"/>
          </a:xfrm>
        </p:grpSpPr>
        <p:sp>
          <p:nvSpPr>
            <p:cNvPr id="15" name="Freeform 17"/>
            <p:cNvSpPr/>
            <p:nvPr/>
          </p:nvSpPr>
          <p:spPr>
            <a:xfrm>
              <a:off x="0" y="-21414"/>
              <a:ext cx="1734005" cy="292114"/>
            </a:xfrm>
            <a:custGeom>
              <a:avLst/>
              <a:gdLst/>
              <a:ahLst/>
              <a:cxnLst/>
              <a:rect l="l" t="t" r="r" b="b"/>
              <a:pathLst>
                <a:path w="1710230" h="229768">
                  <a:moveTo>
                    <a:pt x="0" y="0"/>
                  </a:moveTo>
                  <a:lnTo>
                    <a:pt x="1710230" y="0"/>
                  </a:lnTo>
                  <a:lnTo>
                    <a:pt x="1710230" y="229768"/>
                  </a:lnTo>
                  <a:lnTo>
                    <a:pt x="0" y="229768"/>
                  </a:lnTo>
                  <a:close/>
                </a:path>
              </a:pathLst>
            </a:custGeom>
            <a:solidFill>
              <a:srgbClr val="FFD5C3"/>
            </a:solidFill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6" name="TextBox 18"/>
            <p:cNvSpPr txBox="1"/>
            <p:nvPr/>
          </p:nvSpPr>
          <p:spPr>
            <a:xfrm>
              <a:off x="-4652" y="-28575"/>
              <a:ext cx="1689486" cy="2835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ru-RU" sz="2400" b="1" dirty="0">
                  <a:latin typeface="Montserrat" panose="00000500000000000000" pitchFamily="2" charset="-52"/>
                </a:rPr>
                <a:t>Почтой РФ </a:t>
              </a:r>
              <a:r>
                <a:rPr lang="en-US" sz="2400" b="1" dirty="0">
                  <a:latin typeface="Montserrat" panose="00000500000000000000" pitchFamily="2" charset="-52"/>
                </a:rPr>
                <a:t>с </a:t>
              </a:r>
              <a:r>
                <a:rPr lang="en-US" sz="2400" b="1" dirty="0" err="1">
                  <a:latin typeface="Montserrat" panose="00000500000000000000" pitchFamily="2" charset="-52"/>
                </a:rPr>
                <a:t>уведомлением</a:t>
              </a:r>
              <a:r>
                <a:rPr lang="ru-RU" sz="2400" b="1" dirty="0">
                  <a:latin typeface="Montserrat" panose="00000500000000000000" pitchFamily="2" charset="-52"/>
                </a:rPr>
                <a:t> </a:t>
              </a:r>
              <a:endParaRPr lang="en-US" sz="2400" b="1" dirty="0">
                <a:latin typeface="Montserrat" panose="00000500000000000000" pitchFamily="2" charset="-52"/>
              </a:endParaRPr>
            </a:p>
          </p:txBody>
        </p:sp>
      </p:grpSp>
      <p:sp>
        <p:nvSpPr>
          <p:cNvPr id="17" name="AutoShape 19"/>
          <p:cNvSpPr/>
          <p:nvPr/>
        </p:nvSpPr>
        <p:spPr>
          <a:xfrm rot="5400000">
            <a:off x="6835830" y="2872253"/>
            <a:ext cx="334306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8" name="AutoShape 20"/>
          <p:cNvSpPr/>
          <p:nvPr/>
        </p:nvSpPr>
        <p:spPr>
          <a:xfrm rot="-19959">
            <a:off x="9387586" y="2480626"/>
            <a:ext cx="1421249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9" name="TextBox 21"/>
          <p:cNvSpPr txBox="1"/>
          <p:nvPr/>
        </p:nvSpPr>
        <p:spPr>
          <a:xfrm>
            <a:off x="263056" y="239404"/>
            <a:ext cx="17720144" cy="703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99"/>
              </a:lnSpc>
            </a:pPr>
            <a:r>
              <a:rPr lang="en-US" sz="4000" b="1" dirty="0">
                <a:solidFill>
                  <a:srgbClr val="1D1467"/>
                </a:solidFill>
                <a:latin typeface="Montserrat" panose="00000500000000000000" pitchFamily="2" charset="-52"/>
              </a:rPr>
              <a:t>ПРЕДОСТАВЛЕНИE </a:t>
            </a:r>
            <a:r>
              <a:rPr lang="ru-RU" sz="4000" b="1" dirty="0">
                <a:solidFill>
                  <a:srgbClr val="1D1467"/>
                </a:solidFill>
                <a:latin typeface="Montserrat" panose="00000500000000000000" pitchFamily="2" charset="-52"/>
              </a:rPr>
              <a:t>государственной услуги (ГУ)</a:t>
            </a:r>
            <a:r>
              <a:rPr lang="en-US" sz="4000" b="1" dirty="0">
                <a:solidFill>
                  <a:srgbClr val="1D1467"/>
                </a:solidFill>
                <a:latin typeface="Montserrat" panose="00000500000000000000" pitchFamily="2" charset="-52"/>
              </a:rPr>
              <a:t>:</a:t>
            </a:r>
            <a:r>
              <a:rPr lang="ru-RU" sz="4000" b="1" dirty="0">
                <a:solidFill>
                  <a:srgbClr val="1D1467"/>
                </a:solidFill>
                <a:latin typeface="Montserrat" panose="00000500000000000000" pitchFamily="2" charset="-52"/>
              </a:rPr>
              <a:t> </a:t>
            </a:r>
            <a:r>
              <a:rPr lang="en-US" sz="4000" b="1" dirty="0">
                <a:solidFill>
                  <a:srgbClr val="1D1467"/>
                </a:solidFill>
                <a:latin typeface="Montserrat" panose="00000500000000000000" pitchFamily="2" charset="-52"/>
              </a:rPr>
              <a:t>ЗАЯВЛЕНИЕ</a:t>
            </a:r>
          </a:p>
        </p:txBody>
      </p:sp>
      <p:grpSp>
        <p:nvGrpSpPr>
          <p:cNvPr id="20" name="Group 22"/>
          <p:cNvGrpSpPr/>
          <p:nvPr/>
        </p:nvGrpSpPr>
        <p:grpSpPr>
          <a:xfrm>
            <a:off x="9889936" y="3033870"/>
            <a:ext cx="6340664" cy="748094"/>
            <a:chOff x="-1" y="-10491"/>
            <a:chExt cx="3921192" cy="564373"/>
          </a:xfrm>
        </p:grpSpPr>
        <p:sp>
          <p:nvSpPr>
            <p:cNvPr id="21" name="Freeform 23"/>
            <p:cNvSpPr/>
            <p:nvPr/>
          </p:nvSpPr>
          <p:spPr>
            <a:xfrm>
              <a:off x="0" y="-10491"/>
              <a:ext cx="3782163" cy="564373"/>
            </a:xfrm>
            <a:custGeom>
              <a:avLst/>
              <a:gdLst/>
              <a:ahLst/>
              <a:cxnLst/>
              <a:rect l="l" t="t" r="r" b="b"/>
              <a:pathLst>
                <a:path w="3782163" h="564373">
                  <a:moveTo>
                    <a:pt x="46328" y="0"/>
                  </a:moveTo>
                  <a:lnTo>
                    <a:pt x="3735835" y="0"/>
                  </a:lnTo>
                  <a:cubicBezTo>
                    <a:pt x="3748122" y="0"/>
                    <a:pt x="3759905" y="4881"/>
                    <a:pt x="3768594" y="13569"/>
                  </a:cubicBezTo>
                  <a:cubicBezTo>
                    <a:pt x="3777281" y="22257"/>
                    <a:pt x="3782163" y="34041"/>
                    <a:pt x="3782163" y="46328"/>
                  </a:cubicBezTo>
                  <a:lnTo>
                    <a:pt x="3782163" y="518045"/>
                  </a:lnTo>
                  <a:cubicBezTo>
                    <a:pt x="3782163" y="530332"/>
                    <a:pt x="3777281" y="542116"/>
                    <a:pt x="3768594" y="550804"/>
                  </a:cubicBezTo>
                  <a:cubicBezTo>
                    <a:pt x="3759905" y="559492"/>
                    <a:pt x="3748122" y="564373"/>
                    <a:pt x="3735835" y="564373"/>
                  </a:cubicBezTo>
                  <a:lnTo>
                    <a:pt x="46328" y="564373"/>
                  </a:lnTo>
                  <a:cubicBezTo>
                    <a:pt x="34041" y="564373"/>
                    <a:pt x="22257" y="559492"/>
                    <a:pt x="13569" y="550804"/>
                  </a:cubicBezTo>
                  <a:cubicBezTo>
                    <a:pt x="4881" y="542116"/>
                    <a:pt x="0" y="530332"/>
                    <a:pt x="0" y="518045"/>
                  </a:cubicBezTo>
                  <a:lnTo>
                    <a:pt x="0" y="46328"/>
                  </a:lnTo>
                  <a:cubicBezTo>
                    <a:pt x="0" y="34041"/>
                    <a:pt x="4881" y="22257"/>
                    <a:pt x="13569" y="13569"/>
                  </a:cubicBezTo>
                  <a:cubicBezTo>
                    <a:pt x="22257" y="4881"/>
                    <a:pt x="34041" y="0"/>
                    <a:pt x="46328" y="0"/>
                  </a:cubicBezTo>
                  <a:close/>
                </a:path>
              </a:pathLst>
            </a:custGeom>
            <a:solidFill>
              <a:srgbClr val="E0D2EF"/>
            </a:solidFill>
            <a:ln>
              <a:noFill/>
            </a:ln>
          </p:spPr>
        </p:sp>
        <p:sp>
          <p:nvSpPr>
            <p:cNvPr id="22" name="TextBox 24"/>
            <p:cNvSpPr txBox="1"/>
            <p:nvPr/>
          </p:nvSpPr>
          <p:spPr>
            <a:xfrm>
              <a:off x="-1" y="26513"/>
              <a:ext cx="3921192" cy="51977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1820"/>
                </a:lnSpc>
              </a:pPr>
              <a:r>
                <a:rPr lang="en-US" dirty="0">
                  <a:latin typeface="Montserrat" panose="00000500000000000000" pitchFamily="2" charset="-52"/>
                </a:rPr>
                <a:t>*</a:t>
              </a:r>
              <a:r>
                <a:rPr lang="en-US" dirty="0" err="1">
                  <a:latin typeface="Montserrat" panose="00000500000000000000" pitchFamily="2" charset="-52"/>
                </a:rPr>
                <a:t>за</a:t>
              </a:r>
              <a:r>
                <a:rPr lang="ru-RU" dirty="0">
                  <a:latin typeface="Montserrat" panose="00000500000000000000" pitchFamily="2" charset="-52"/>
                </a:rPr>
                <a:t> 90</a:t>
              </a:r>
              <a:r>
                <a:rPr lang="en-US" dirty="0">
                  <a:latin typeface="Montserrat" panose="00000500000000000000" pitchFamily="2" charset="-52"/>
                </a:rPr>
                <a:t> </a:t>
              </a:r>
              <a:r>
                <a:rPr lang="en-US" dirty="0" err="1">
                  <a:latin typeface="Montserrat" panose="00000500000000000000" pitchFamily="2" charset="-52"/>
                </a:rPr>
                <a:t>дней</a:t>
              </a:r>
              <a:r>
                <a:rPr lang="en-US" dirty="0">
                  <a:latin typeface="Montserrat" panose="00000500000000000000" pitchFamily="2" charset="-52"/>
                </a:rPr>
                <a:t> </a:t>
              </a:r>
              <a:r>
                <a:rPr lang="en-US" dirty="0" err="1">
                  <a:latin typeface="Montserrat" panose="00000500000000000000" pitchFamily="2" charset="-52"/>
                </a:rPr>
                <a:t>до</a:t>
              </a:r>
              <a:r>
                <a:rPr lang="en-US" dirty="0">
                  <a:latin typeface="Montserrat" panose="00000500000000000000" pitchFamily="2" charset="-52"/>
                </a:rPr>
                <a:t> </a:t>
              </a:r>
              <a:r>
                <a:rPr lang="en-US" dirty="0" err="1">
                  <a:latin typeface="Montserrat" panose="00000500000000000000" pitchFamily="2" charset="-52"/>
                </a:rPr>
                <a:t>планового</a:t>
              </a:r>
              <a:r>
                <a:rPr lang="en-US" dirty="0">
                  <a:latin typeface="Montserrat" panose="00000500000000000000" pitchFamily="2" charset="-52"/>
                </a:rPr>
                <a:t> </a:t>
              </a:r>
              <a:r>
                <a:rPr lang="en-US" dirty="0" err="1">
                  <a:latin typeface="Montserrat" panose="00000500000000000000" pitchFamily="2" charset="-52"/>
                </a:rPr>
                <a:t>заверш</a:t>
              </a:r>
              <a:r>
                <a:rPr lang="ru-RU" dirty="0" err="1">
                  <a:latin typeface="Montserrat" panose="00000500000000000000" pitchFamily="2" charset="-52"/>
                </a:rPr>
                <a:t>ения</a:t>
              </a:r>
              <a:r>
                <a:rPr lang="en-US" dirty="0">
                  <a:latin typeface="Montserrat" panose="00000500000000000000" pitchFamily="2" charset="-52"/>
                </a:rPr>
                <a:t> </a:t>
              </a:r>
              <a:r>
                <a:rPr lang="en-US" dirty="0" err="1">
                  <a:latin typeface="Montserrat" panose="00000500000000000000" pitchFamily="2" charset="-52"/>
                </a:rPr>
                <a:t>срока</a:t>
              </a:r>
              <a:r>
                <a:rPr lang="en-US" dirty="0">
                  <a:latin typeface="Montserrat" panose="00000500000000000000" pitchFamily="2" charset="-52"/>
                </a:rPr>
                <a:t> </a:t>
              </a:r>
              <a:r>
                <a:rPr lang="en-US" dirty="0" err="1">
                  <a:latin typeface="Montserrat" panose="00000500000000000000" pitchFamily="2" charset="-52"/>
                </a:rPr>
                <a:t>действия</a:t>
              </a:r>
              <a:r>
                <a:rPr lang="en-US" dirty="0">
                  <a:latin typeface="Montserrat" panose="00000500000000000000" pitchFamily="2" charset="-52"/>
                </a:rPr>
                <a:t> </a:t>
              </a:r>
              <a:r>
                <a:rPr lang="ru-RU" dirty="0">
                  <a:latin typeface="Montserrat" panose="00000500000000000000" pitchFamily="2" charset="-52"/>
                </a:rPr>
                <a:t>имеющейся квалификационной категории</a:t>
              </a:r>
              <a:endParaRPr lang="en-US" dirty="0">
                <a:latin typeface="Montserrat" panose="00000500000000000000" pitchFamily="2" charset="-52"/>
              </a:endParaRPr>
            </a:p>
          </p:txBody>
        </p:sp>
      </p:grpSp>
      <p:sp>
        <p:nvSpPr>
          <p:cNvPr id="23" name="TextBox 25"/>
          <p:cNvSpPr txBox="1"/>
          <p:nvPr/>
        </p:nvSpPr>
        <p:spPr>
          <a:xfrm>
            <a:off x="256741" y="3807426"/>
            <a:ext cx="7744259" cy="473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2800" b="1" dirty="0">
                <a:solidFill>
                  <a:srgbClr val="1D1467"/>
                </a:solidFill>
                <a:latin typeface="Montserrat" panose="00000500000000000000" pitchFamily="2" charset="-52"/>
              </a:rPr>
              <a:t>ДОПОЛНИТЕЛЬНЫЕ ДОКУМЕНТЫ</a:t>
            </a:r>
          </a:p>
        </p:txBody>
      </p:sp>
      <p:grpSp>
        <p:nvGrpSpPr>
          <p:cNvPr id="24" name="Group 26"/>
          <p:cNvGrpSpPr/>
          <p:nvPr/>
        </p:nvGrpSpPr>
        <p:grpSpPr>
          <a:xfrm>
            <a:off x="3553120" y="4533900"/>
            <a:ext cx="10848680" cy="846593"/>
            <a:chOff x="0" y="0"/>
            <a:chExt cx="37436736" cy="3325344"/>
          </a:xfrm>
        </p:grpSpPr>
        <p:sp>
          <p:nvSpPr>
            <p:cNvPr id="25" name="Freeform 27"/>
            <p:cNvSpPr/>
            <p:nvPr/>
          </p:nvSpPr>
          <p:spPr>
            <a:xfrm>
              <a:off x="0" y="0"/>
              <a:ext cx="37436735" cy="3325344"/>
            </a:xfrm>
            <a:custGeom>
              <a:avLst/>
              <a:gdLst/>
              <a:ahLst/>
              <a:cxnLst/>
              <a:rect l="l" t="t" r="r" b="b"/>
              <a:pathLst>
                <a:path w="37436735" h="3325344">
                  <a:moveTo>
                    <a:pt x="0" y="0"/>
                  </a:moveTo>
                  <a:lnTo>
                    <a:pt x="0" y="3325344"/>
                  </a:lnTo>
                  <a:lnTo>
                    <a:pt x="37436735" y="3325344"/>
                  </a:lnTo>
                  <a:lnTo>
                    <a:pt x="37436735" y="0"/>
                  </a:lnTo>
                  <a:lnTo>
                    <a:pt x="0" y="0"/>
                  </a:lnTo>
                  <a:close/>
                  <a:moveTo>
                    <a:pt x="37375774" y="3264384"/>
                  </a:moveTo>
                  <a:lnTo>
                    <a:pt x="59690" y="3264384"/>
                  </a:lnTo>
                  <a:lnTo>
                    <a:pt x="59690" y="59690"/>
                  </a:lnTo>
                  <a:lnTo>
                    <a:pt x="37375774" y="59690"/>
                  </a:lnTo>
                  <a:lnTo>
                    <a:pt x="37375774" y="3264384"/>
                  </a:lnTo>
                  <a:close/>
                </a:path>
              </a:pathLst>
            </a:custGeom>
            <a:solidFill>
              <a:srgbClr val="707BFB"/>
            </a:solidFill>
          </p:spPr>
        </p:sp>
      </p:grpSp>
      <p:sp>
        <p:nvSpPr>
          <p:cNvPr id="26" name="TextBox 28"/>
          <p:cNvSpPr txBox="1"/>
          <p:nvPr/>
        </p:nvSpPr>
        <p:spPr>
          <a:xfrm>
            <a:off x="263056" y="4726941"/>
            <a:ext cx="3290064" cy="473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2800" b="1" dirty="0">
                <a:solidFill>
                  <a:srgbClr val="FF4E10"/>
                </a:solidFill>
                <a:latin typeface="Montserrat" panose="00000500000000000000" pitchFamily="2" charset="-52"/>
              </a:rPr>
              <a:t>ОБЯЗАННОСТЬ</a:t>
            </a:r>
          </a:p>
        </p:txBody>
      </p:sp>
      <p:grpSp>
        <p:nvGrpSpPr>
          <p:cNvPr id="27" name="Group 29"/>
          <p:cNvGrpSpPr/>
          <p:nvPr/>
        </p:nvGrpSpPr>
        <p:grpSpPr>
          <a:xfrm>
            <a:off x="3553120" y="5448300"/>
            <a:ext cx="10848680" cy="1592631"/>
            <a:chOff x="0" y="0"/>
            <a:chExt cx="37436736" cy="4557003"/>
          </a:xfrm>
        </p:grpSpPr>
        <p:sp>
          <p:nvSpPr>
            <p:cNvPr id="28" name="Freeform 30"/>
            <p:cNvSpPr/>
            <p:nvPr/>
          </p:nvSpPr>
          <p:spPr>
            <a:xfrm>
              <a:off x="0" y="0"/>
              <a:ext cx="37436735" cy="4557003"/>
            </a:xfrm>
            <a:custGeom>
              <a:avLst/>
              <a:gdLst/>
              <a:ahLst/>
              <a:cxnLst/>
              <a:rect l="l" t="t" r="r" b="b"/>
              <a:pathLst>
                <a:path w="37436735" h="4557003">
                  <a:moveTo>
                    <a:pt x="0" y="0"/>
                  </a:moveTo>
                  <a:lnTo>
                    <a:pt x="0" y="4557003"/>
                  </a:lnTo>
                  <a:lnTo>
                    <a:pt x="37436735" y="4557003"/>
                  </a:lnTo>
                  <a:lnTo>
                    <a:pt x="37436735" y="0"/>
                  </a:lnTo>
                  <a:lnTo>
                    <a:pt x="0" y="0"/>
                  </a:lnTo>
                  <a:close/>
                  <a:moveTo>
                    <a:pt x="37375774" y="4496043"/>
                  </a:moveTo>
                  <a:lnTo>
                    <a:pt x="59690" y="4496043"/>
                  </a:lnTo>
                  <a:lnTo>
                    <a:pt x="59690" y="59690"/>
                  </a:lnTo>
                  <a:lnTo>
                    <a:pt x="37375774" y="59690"/>
                  </a:lnTo>
                  <a:lnTo>
                    <a:pt x="37375774" y="4496043"/>
                  </a:lnTo>
                  <a:close/>
                </a:path>
              </a:pathLst>
            </a:custGeom>
            <a:solidFill>
              <a:srgbClr val="707BFB"/>
            </a:solidFill>
          </p:spPr>
        </p:sp>
      </p:grpSp>
      <p:sp>
        <p:nvSpPr>
          <p:cNvPr id="29" name="TextBox 31"/>
          <p:cNvSpPr txBox="1"/>
          <p:nvPr/>
        </p:nvSpPr>
        <p:spPr>
          <a:xfrm>
            <a:off x="263056" y="5849739"/>
            <a:ext cx="1565744" cy="473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2800" b="1" dirty="0">
                <a:solidFill>
                  <a:srgbClr val="FF4E10"/>
                </a:solidFill>
                <a:latin typeface="Montserrat" panose="00000500000000000000" pitchFamily="2" charset="-52"/>
              </a:rPr>
              <a:t>ПРАВО</a:t>
            </a:r>
          </a:p>
        </p:txBody>
      </p:sp>
      <p:sp>
        <p:nvSpPr>
          <p:cNvPr id="30" name="TextBox 32"/>
          <p:cNvSpPr txBox="1"/>
          <p:nvPr/>
        </p:nvSpPr>
        <p:spPr>
          <a:xfrm>
            <a:off x="3843934" y="4533900"/>
            <a:ext cx="10703280" cy="781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9"/>
              </a:lnSpc>
            </a:pPr>
            <a:r>
              <a:rPr lang="en-US" sz="2000" b="1" dirty="0" err="1">
                <a:latin typeface="Montserrat" panose="00000500000000000000" pitchFamily="2" charset="-52"/>
              </a:rPr>
              <a:t>Скан-копи</a:t>
            </a:r>
            <a:r>
              <a:rPr lang="ru-RU" sz="2000" b="1" dirty="0">
                <a:latin typeface="Montserrat" panose="00000500000000000000" pitchFamily="2" charset="-52"/>
              </a:rPr>
              <a:t>я</a:t>
            </a:r>
            <a:r>
              <a:rPr lang="en-US" sz="2000" b="1" dirty="0">
                <a:latin typeface="Montserrat" panose="00000500000000000000" pitchFamily="2" charset="-52"/>
              </a:rPr>
              <a:t> </a:t>
            </a:r>
            <a:r>
              <a:rPr lang="en-US" sz="2000" b="1" dirty="0" err="1">
                <a:latin typeface="Montserrat" panose="00000500000000000000" pitchFamily="2" charset="-52"/>
              </a:rPr>
              <a:t>трудового</a:t>
            </a:r>
            <a:r>
              <a:rPr lang="en-US" sz="2000" b="1" dirty="0">
                <a:latin typeface="Montserrat" panose="00000500000000000000" pitchFamily="2" charset="-52"/>
              </a:rPr>
              <a:t> </a:t>
            </a:r>
            <a:r>
              <a:rPr lang="en-US" sz="2000" b="1" dirty="0" err="1">
                <a:latin typeface="Montserrat" panose="00000500000000000000" pitchFamily="2" charset="-52"/>
              </a:rPr>
              <a:t>договора</a:t>
            </a:r>
            <a:r>
              <a:rPr lang="en-US" sz="2000" b="1" dirty="0">
                <a:latin typeface="Montserrat" panose="00000500000000000000" pitchFamily="2" charset="-52"/>
              </a:rPr>
              <a:t> с </a:t>
            </a:r>
            <a:r>
              <a:rPr lang="en-US" sz="2000" b="1" dirty="0" err="1">
                <a:latin typeface="Montserrat" panose="00000500000000000000" pitchFamily="2" charset="-52"/>
              </a:rPr>
              <a:t>указанием</a:t>
            </a:r>
            <a:r>
              <a:rPr lang="en-US" sz="2000" b="1" dirty="0">
                <a:latin typeface="Montserrat" panose="00000500000000000000" pitchFamily="2" charset="-52"/>
              </a:rPr>
              <a:t> </a:t>
            </a:r>
            <a:r>
              <a:rPr lang="en-US" sz="2000" b="1" dirty="0" err="1">
                <a:latin typeface="Montserrat" panose="00000500000000000000" pitchFamily="2" charset="-52"/>
              </a:rPr>
              <a:t>должности</a:t>
            </a:r>
            <a:r>
              <a:rPr lang="en-US" sz="2000" b="1" dirty="0">
                <a:latin typeface="Montserrat" panose="00000500000000000000" pitchFamily="2" charset="-52"/>
              </a:rPr>
              <a:t> </a:t>
            </a:r>
            <a:r>
              <a:rPr lang="ru-RU" sz="2000" b="1" dirty="0">
                <a:latin typeface="Montserrat" panose="00000500000000000000" pitchFamily="2" charset="-52"/>
              </a:rPr>
              <a:t>педагогического работника </a:t>
            </a:r>
            <a:r>
              <a:rPr lang="en-US" sz="2000" b="1" dirty="0">
                <a:latin typeface="Montserrat" panose="00000500000000000000" pitchFamily="2" charset="-52"/>
              </a:rPr>
              <a:t>и </a:t>
            </a:r>
            <a:r>
              <a:rPr lang="en-US" sz="2000" b="1" dirty="0" err="1">
                <a:latin typeface="Montserrat" panose="00000500000000000000" pitchFamily="2" charset="-52"/>
              </a:rPr>
              <a:t>выполняемых</a:t>
            </a:r>
            <a:r>
              <a:rPr lang="en-US" sz="2000" b="1" dirty="0">
                <a:latin typeface="Montserrat" panose="00000500000000000000" pitchFamily="2" charset="-52"/>
              </a:rPr>
              <a:t> </a:t>
            </a:r>
            <a:r>
              <a:rPr lang="ru-RU" sz="2000" b="1" dirty="0">
                <a:latin typeface="Montserrat" panose="00000500000000000000" pitchFamily="2" charset="-52"/>
              </a:rPr>
              <a:t>им трудовых функций</a:t>
            </a:r>
            <a:endParaRPr lang="en-US" sz="2000" b="1" dirty="0">
              <a:latin typeface="Montserrat" panose="00000500000000000000" pitchFamily="2" charset="-52"/>
            </a:endParaRPr>
          </a:p>
        </p:txBody>
      </p:sp>
      <p:sp>
        <p:nvSpPr>
          <p:cNvPr id="31" name="TextBox 33"/>
          <p:cNvSpPr txBox="1"/>
          <p:nvPr/>
        </p:nvSpPr>
        <p:spPr>
          <a:xfrm>
            <a:off x="3843934" y="5600700"/>
            <a:ext cx="10656312" cy="1191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9"/>
              </a:lnSpc>
            </a:pPr>
            <a:r>
              <a:rPr lang="en-US" sz="2000" b="1" dirty="0" err="1">
                <a:latin typeface="Montserrat" panose="00000500000000000000" pitchFamily="2" charset="-52"/>
              </a:rPr>
              <a:t>Документы</a:t>
            </a:r>
            <a:r>
              <a:rPr lang="en-US" sz="2000" b="1" dirty="0">
                <a:latin typeface="Montserrat" panose="00000500000000000000" pitchFamily="2" charset="-52"/>
              </a:rPr>
              <a:t>, </a:t>
            </a:r>
            <a:r>
              <a:rPr lang="en-US" sz="2000" b="1" dirty="0" err="1">
                <a:latin typeface="Montserrat" panose="00000500000000000000" pitchFamily="2" charset="-52"/>
              </a:rPr>
              <a:t>характеризующие</a:t>
            </a:r>
            <a:r>
              <a:rPr lang="en-US" sz="2000" b="1" dirty="0">
                <a:latin typeface="Montserrat" panose="00000500000000000000" pitchFamily="2" charset="-52"/>
              </a:rPr>
              <a:t> </a:t>
            </a:r>
            <a:r>
              <a:rPr lang="en-US" sz="2000" b="1" dirty="0" err="1">
                <a:latin typeface="Montserrat" panose="00000500000000000000" pitchFamily="2" charset="-52"/>
              </a:rPr>
              <a:t>результаты</a:t>
            </a:r>
            <a:r>
              <a:rPr lang="en-US" sz="2000" b="1" dirty="0">
                <a:latin typeface="Montserrat" panose="00000500000000000000" pitchFamily="2" charset="-52"/>
              </a:rPr>
              <a:t> </a:t>
            </a:r>
            <a:r>
              <a:rPr lang="en-US" sz="2000" b="1" dirty="0" err="1">
                <a:latin typeface="Montserrat" panose="00000500000000000000" pitchFamily="2" charset="-52"/>
              </a:rPr>
              <a:t>работы</a:t>
            </a:r>
            <a:r>
              <a:rPr lang="ru-RU" sz="2000" b="1" dirty="0">
                <a:latin typeface="Montserrat" panose="00000500000000000000" pitchFamily="2" charset="-52"/>
              </a:rPr>
              <a:t> ПР</a:t>
            </a:r>
            <a:endParaRPr lang="en-US" sz="2000" b="1" dirty="0">
              <a:latin typeface="Montserrat" panose="00000500000000000000" pitchFamily="2" charset="-52"/>
            </a:endParaRPr>
          </a:p>
          <a:p>
            <a:pPr>
              <a:lnSpc>
                <a:spcPts val="3199"/>
              </a:lnSpc>
            </a:pPr>
            <a:r>
              <a:rPr lang="en-US" sz="2000" b="1" dirty="0" err="1">
                <a:latin typeface="Montserrat" panose="00000500000000000000" pitchFamily="2" charset="-52"/>
              </a:rPr>
              <a:t>Сведения</a:t>
            </a:r>
            <a:r>
              <a:rPr lang="en-US" sz="2000" b="1" dirty="0">
                <a:latin typeface="Montserrat" panose="00000500000000000000" pitchFamily="2" charset="-52"/>
              </a:rPr>
              <a:t> о </a:t>
            </a:r>
            <a:r>
              <a:rPr lang="en-US" sz="2000" b="1" dirty="0" err="1">
                <a:latin typeface="Montserrat" panose="00000500000000000000" pitchFamily="2" charset="-52"/>
              </a:rPr>
              <a:t>результатах</a:t>
            </a:r>
            <a:r>
              <a:rPr lang="en-US" sz="2000" b="1" dirty="0">
                <a:latin typeface="Montserrat" panose="00000500000000000000" pitchFamily="2" charset="-52"/>
              </a:rPr>
              <a:t> </a:t>
            </a:r>
            <a:r>
              <a:rPr lang="en-US" sz="2000" b="1" dirty="0" err="1">
                <a:latin typeface="Montserrat" panose="00000500000000000000" pitchFamily="2" charset="-52"/>
              </a:rPr>
              <a:t>предыдущ</a:t>
            </a:r>
            <a:r>
              <a:rPr lang="ru-RU" sz="2000" b="1" dirty="0">
                <a:latin typeface="Montserrat" panose="00000500000000000000" pitchFamily="2" charset="-52"/>
              </a:rPr>
              <a:t>е</a:t>
            </a:r>
            <a:r>
              <a:rPr lang="en-US" sz="2000" b="1" dirty="0">
                <a:latin typeface="Montserrat" panose="00000500000000000000" pitchFamily="2" charset="-52"/>
              </a:rPr>
              <a:t>й </a:t>
            </a:r>
            <a:r>
              <a:rPr lang="en-US" sz="2000" b="1" dirty="0" err="1">
                <a:latin typeface="Montserrat" panose="00000500000000000000" pitchFamily="2" charset="-52"/>
              </a:rPr>
              <a:t>аттестации</a:t>
            </a:r>
            <a:endParaRPr lang="en-US" sz="2000" b="1" dirty="0">
              <a:latin typeface="Montserrat" panose="00000500000000000000" pitchFamily="2" charset="-52"/>
            </a:endParaRPr>
          </a:p>
          <a:p>
            <a:pPr>
              <a:lnSpc>
                <a:spcPts val="3199"/>
              </a:lnSpc>
            </a:pPr>
            <a:r>
              <a:rPr lang="ru-RU" sz="2000" b="1" dirty="0">
                <a:latin typeface="Montserrat" panose="00000500000000000000" pitchFamily="2" charset="-52"/>
              </a:rPr>
              <a:t>Документы, подтверждающие с</a:t>
            </a:r>
            <a:r>
              <a:rPr lang="en-US" sz="2000" b="1" dirty="0" err="1">
                <a:latin typeface="Montserrat" panose="00000500000000000000" pitchFamily="2" charset="-52"/>
              </a:rPr>
              <a:t>ведения</a:t>
            </a:r>
            <a:r>
              <a:rPr lang="en-US" sz="2000" b="1" dirty="0">
                <a:latin typeface="Montserrat" panose="00000500000000000000" pitchFamily="2" charset="-52"/>
              </a:rPr>
              <a:t> </a:t>
            </a:r>
            <a:r>
              <a:rPr lang="en-US" sz="2000" b="1" dirty="0" err="1">
                <a:latin typeface="Montserrat" panose="00000500000000000000" pitchFamily="2" charset="-52"/>
              </a:rPr>
              <a:t>об</a:t>
            </a:r>
            <a:r>
              <a:rPr lang="en-US" sz="2000" b="1" dirty="0">
                <a:latin typeface="Montserrat" panose="00000500000000000000" pitchFamily="2" charset="-52"/>
              </a:rPr>
              <a:t> </a:t>
            </a:r>
            <a:r>
              <a:rPr lang="en-US" sz="2000" b="1" dirty="0" err="1">
                <a:latin typeface="Montserrat" panose="00000500000000000000" pitchFamily="2" charset="-52"/>
              </a:rPr>
              <a:t>изменении</a:t>
            </a:r>
            <a:r>
              <a:rPr lang="en-US" sz="2000" b="1" dirty="0">
                <a:latin typeface="Montserrat" panose="00000500000000000000" pitchFamily="2" charset="-52"/>
              </a:rPr>
              <a:t> ФИО</a:t>
            </a:r>
          </a:p>
        </p:txBody>
      </p:sp>
      <p:sp>
        <p:nvSpPr>
          <p:cNvPr id="32" name="AutoShape 34"/>
          <p:cNvSpPr/>
          <p:nvPr/>
        </p:nvSpPr>
        <p:spPr>
          <a:xfrm rot="5400000">
            <a:off x="6847800" y="7248109"/>
            <a:ext cx="414355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33" name="Group 35"/>
          <p:cNvGrpSpPr/>
          <p:nvPr/>
        </p:nvGrpSpPr>
        <p:grpSpPr>
          <a:xfrm>
            <a:off x="5561416" y="7277100"/>
            <a:ext cx="2890646" cy="706895"/>
            <a:chOff x="0" y="-84589"/>
            <a:chExt cx="1411815" cy="345253"/>
          </a:xfrm>
        </p:grpSpPr>
        <p:sp>
          <p:nvSpPr>
            <p:cNvPr id="34" name="Freeform 36"/>
            <p:cNvSpPr/>
            <p:nvPr/>
          </p:nvSpPr>
          <p:spPr>
            <a:xfrm>
              <a:off x="0" y="-54716"/>
              <a:ext cx="1402511" cy="315380"/>
            </a:xfrm>
            <a:custGeom>
              <a:avLst/>
              <a:gdLst/>
              <a:ahLst/>
              <a:cxnLst/>
              <a:rect l="l" t="t" r="r" b="b"/>
              <a:pathLst>
                <a:path w="1402511" h="260665">
                  <a:moveTo>
                    <a:pt x="0" y="0"/>
                  </a:moveTo>
                  <a:lnTo>
                    <a:pt x="1402511" y="0"/>
                  </a:lnTo>
                  <a:lnTo>
                    <a:pt x="1402511" y="260665"/>
                  </a:lnTo>
                  <a:lnTo>
                    <a:pt x="0" y="260665"/>
                  </a:lnTo>
                  <a:close/>
                </a:path>
              </a:pathLst>
            </a:custGeom>
            <a:solidFill>
              <a:srgbClr val="EDECED"/>
            </a:solidFill>
          </p:spPr>
        </p:sp>
        <p:sp>
          <p:nvSpPr>
            <p:cNvPr id="35" name="TextBox 37"/>
            <p:cNvSpPr txBox="1"/>
            <p:nvPr/>
          </p:nvSpPr>
          <p:spPr>
            <a:xfrm>
              <a:off x="0" y="-84589"/>
              <a:ext cx="1411815" cy="3256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r>
                <a:rPr lang="en-US" sz="2400" b="1" dirty="0" err="1">
                  <a:latin typeface="Montserrat" panose="00000500000000000000" pitchFamily="2" charset="-52"/>
                </a:rPr>
                <a:t>Регистрация</a:t>
              </a:r>
              <a:r>
                <a:rPr lang="en-US" sz="2400" b="1" dirty="0">
                  <a:latin typeface="Montserrat" panose="00000500000000000000" pitchFamily="2" charset="-52"/>
                </a:rPr>
                <a:t> </a:t>
              </a:r>
              <a:r>
                <a:rPr lang="en-US" sz="2400" b="1" dirty="0" err="1">
                  <a:latin typeface="Montserrat" panose="00000500000000000000" pitchFamily="2" charset="-52"/>
                </a:rPr>
                <a:t>заявления</a:t>
              </a:r>
              <a:r>
                <a:rPr lang="en-US" sz="2400" b="1" dirty="0">
                  <a:latin typeface="Montserrat" panose="00000500000000000000" pitchFamily="2" charset="-52"/>
                </a:rPr>
                <a:t>* </a:t>
              </a:r>
            </a:p>
          </p:txBody>
        </p:sp>
      </p:grpSp>
      <p:sp>
        <p:nvSpPr>
          <p:cNvPr id="36" name="AutoShape 38"/>
          <p:cNvSpPr/>
          <p:nvPr/>
        </p:nvSpPr>
        <p:spPr>
          <a:xfrm rot="5400000">
            <a:off x="6866850" y="8205693"/>
            <a:ext cx="414355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37" name="Group 39"/>
          <p:cNvGrpSpPr/>
          <p:nvPr/>
        </p:nvGrpSpPr>
        <p:grpSpPr>
          <a:xfrm>
            <a:off x="5561416" y="8191500"/>
            <a:ext cx="2890646" cy="729769"/>
            <a:chOff x="0" y="-56177"/>
            <a:chExt cx="1411815" cy="316842"/>
          </a:xfrm>
        </p:grpSpPr>
        <p:sp>
          <p:nvSpPr>
            <p:cNvPr id="38" name="Freeform 40"/>
            <p:cNvSpPr/>
            <p:nvPr/>
          </p:nvSpPr>
          <p:spPr>
            <a:xfrm>
              <a:off x="0" y="-56177"/>
              <a:ext cx="1411815" cy="316842"/>
            </a:xfrm>
            <a:custGeom>
              <a:avLst/>
              <a:gdLst/>
              <a:ahLst/>
              <a:cxnLst/>
              <a:rect l="l" t="t" r="r" b="b"/>
              <a:pathLst>
                <a:path w="1411815" h="260665">
                  <a:moveTo>
                    <a:pt x="0" y="0"/>
                  </a:moveTo>
                  <a:lnTo>
                    <a:pt x="1411815" y="0"/>
                  </a:lnTo>
                  <a:lnTo>
                    <a:pt x="1411815" y="260665"/>
                  </a:lnTo>
                  <a:lnTo>
                    <a:pt x="0" y="260665"/>
                  </a:lnTo>
                  <a:close/>
                </a:path>
              </a:pathLst>
            </a:custGeom>
            <a:solidFill>
              <a:srgbClr val="FFD5C3"/>
            </a:solidFill>
          </p:spPr>
        </p:sp>
        <p:sp>
          <p:nvSpPr>
            <p:cNvPr id="39" name="TextBox 41"/>
            <p:cNvSpPr txBox="1"/>
            <p:nvPr/>
          </p:nvSpPr>
          <p:spPr>
            <a:xfrm>
              <a:off x="0" y="-38100"/>
              <a:ext cx="1411815" cy="298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r>
                <a:rPr lang="en-US" sz="2400" b="1" dirty="0" err="1">
                  <a:latin typeface="Montserrat" panose="00000500000000000000" pitchFamily="2" charset="-52"/>
                </a:rPr>
                <a:t>Рассмотрение</a:t>
              </a:r>
              <a:r>
                <a:rPr lang="en-US" sz="2400" b="1" dirty="0">
                  <a:latin typeface="Montserrat" panose="00000500000000000000" pitchFamily="2" charset="-52"/>
                </a:rPr>
                <a:t> </a:t>
              </a:r>
              <a:r>
                <a:rPr lang="en-US" sz="2400" b="1" dirty="0" err="1">
                  <a:latin typeface="Montserrat" panose="00000500000000000000" pitchFamily="2" charset="-52"/>
                </a:rPr>
                <a:t>заявления</a:t>
              </a:r>
              <a:r>
                <a:rPr lang="en-US" sz="2400" b="1" dirty="0">
                  <a:latin typeface="Montserrat" panose="00000500000000000000" pitchFamily="2" charset="-52"/>
                </a:rPr>
                <a:t>* </a:t>
              </a:r>
            </a:p>
          </p:txBody>
        </p:sp>
      </p:grpSp>
      <p:grpSp>
        <p:nvGrpSpPr>
          <p:cNvPr id="40" name="Group 42"/>
          <p:cNvGrpSpPr/>
          <p:nvPr/>
        </p:nvGrpSpPr>
        <p:grpSpPr>
          <a:xfrm>
            <a:off x="9843987" y="7348195"/>
            <a:ext cx="4135289" cy="714946"/>
            <a:chOff x="-31326" y="-39223"/>
            <a:chExt cx="3119722" cy="539365"/>
          </a:xfrm>
        </p:grpSpPr>
        <p:sp>
          <p:nvSpPr>
            <p:cNvPr id="41" name="Freeform 43"/>
            <p:cNvSpPr/>
            <p:nvPr/>
          </p:nvSpPr>
          <p:spPr>
            <a:xfrm>
              <a:off x="14372" y="-2"/>
              <a:ext cx="2847005" cy="500144"/>
            </a:xfrm>
            <a:custGeom>
              <a:avLst/>
              <a:gdLst/>
              <a:ahLst/>
              <a:cxnLst/>
              <a:rect l="l" t="t" r="r" b="b"/>
              <a:pathLst>
                <a:path w="2847005" h="500144">
                  <a:moveTo>
                    <a:pt x="61545" y="0"/>
                  </a:moveTo>
                  <a:lnTo>
                    <a:pt x="2785461" y="0"/>
                  </a:lnTo>
                  <a:cubicBezTo>
                    <a:pt x="2801783" y="0"/>
                    <a:pt x="2817438" y="6484"/>
                    <a:pt x="2828979" y="18026"/>
                  </a:cubicBezTo>
                  <a:cubicBezTo>
                    <a:pt x="2840521" y="29568"/>
                    <a:pt x="2847005" y="45222"/>
                    <a:pt x="2847005" y="61545"/>
                  </a:cubicBezTo>
                  <a:lnTo>
                    <a:pt x="2847005" y="438599"/>
                  </a:lnTo>
                  <a:cubicBezTo>
                    <a:pt x="2847005" y="472590"/>
                    <a:pt x="2819451" y="500144"/>
                    <a:pt x="2785461" y="500144"/>
                  </a:cubicBezTo>
                  <a:lnTo>
                    <a:pt x="61545" y="500144"/>
                  </a:lnTo>
                  <a:cubicBezTo>
                    <a:pt x="27555" y="500144"/>
                    <a:pt x="0" y="472590"/>
                    <a:pt x="0" y="438599"/>
                  </a:cubicBezTo>
                  <a:lnTo>
                    <a:pt x="0" y="61545"/>
                  </a:lnTo>
                  <a:cubicBezTo>
                    <a:pt x="0" y="27555"/>
                    <a:pt x="27555" y="0"/>
                    <a:pt x="61545" y="0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</p:sp>
        <p:sp>
          <p:nvSpPr>
            <p:cNvPr id="42" name="TextBox 44"/>
            <p:cNvSpPr txBox="1"/>
            <p:nvPr/>
          </p:nvSpPr>
          <p:spPr>
            <a:xfrm>
              <a:off x="-31326" y="-39223"/>
              <a:ext cx="3119722" cy="528719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1820"/>
                </a:lnSpc>
              </a:pPr>
              <a:r>
                <a:rPr lang="en-US" sz="1600" dirty="0">
                  <a:latin typeface="Montserrat" panose="00000500000000000000" pitchFamily="2" charset="-52"/>
                </a:rPr>
                <a:t>*</a:t>
              </a:r>
              <a:r>
                <a:rPr lang="en-US" sz="1600" dirty="0" err="1">
                  <a:latin typeface="Montserrat" panose="00000500000000000000" pitchFamily="2" charset="-52"/>
                </a:rPr>
                <a:t>не</a:t>
              </a:r>
              <a:r>
                <a:rPr lang="en-US" sz="1600" dirty="0">
                  <a:latin typeface="Montserrat" panose="00000500000000000000" pitchFamily="2" charset="-52"/>
                </a:rPr>
                <a:t> </a:t>
              </a:r>
              <a:r>
                <a:rPr lang="en-US" sz="1600" dirty="0" err="1">
                  <a:latin typeface="Montserrat" panose="00000500000000000000" pitchFamily="2" charset="-52"/>
                </a:rPr>
                <a:t>позднее</a:t>
              </a:r>
              <a:r>
                <a:rPr lang="en-US" sz="1600" dirty="0">
                  <a:latin typeface="Montserrat" panose="00000500000000000000" pitchFamily="2" charset="-52"/>
                </a:rPr>
                <a:t> 1 </a:t>
              </a:r>
              <a:r>
                <a:rPr lang="ru-RU" sz="1600" dirty="0">
                  <a:latin typeface="Montserrat" panose="00000500000000000000" pitchFamily="2" charset="-52"/>
                </a:rPr>
                <a:t>рабочего </a:t>
              </a:r>
              <a:r>
                <a:rPr lang="en-US" sz="1600" dirty="0" err="1">
                  <a:latin typeface="Montserrat" panose="00000500000000000000" pitchFamily="2" charset="-52"/>
                </a:rPr>
                <a:t>дня</a:t>
              </a:r>
              <a:r>
                <a:rPr lang="en-US" sz="1600" dirty="0">
                  <a:latin typeface="Montserrat" panose="00000500000000000000" pitchFamily="2" charset="-52"/>
                </a:rPr>
                <a:t> </a:t>
              </a:r>
              <a:r>
                <a:rPr lang="en-US" sz="1600" dirty="0" err="1">
                  <a:latin typeface="Montserrat" panose="00000500000000000000" pitchFamily="2" charset="-52"/>
                </a:rPr>
                <a:t>со</a:t>
              </a:r>
              <a:r>
                <a:rPr lang="en-US" sz="1600" dirty="0">
                  <a:latin typeface="Montserrat" panose="00000500000000000000" pitchFamily="2" charset="-52"/>
                </a:rPr>
                <a:t> </a:t>
              </a:r>
              <a:r>
                <a:rPr lang="ru-RU" sz="1600" dirty="0">
                  <a:latin typeface="Montserrat" panose="00000500000000000000" pitchFamily="2" charset="-52"/>
                </a:rPr>
                <a:t> </a:t>
              </a:r>
            </a:p>
            <a:p>
              <a:pPr>
                <a:lnSpc>
                  <a:spcPts val="1820"/>
                </a:lnSpc>
              </a:pPr>
              <a:r>
                <a:rPr lang="ru-RU" sz="1600" dirty="0">
                  <a:latin typeface="Montserrat" panose="00000500000000000000" pitchFamily="2" charset="-52"/>
                </a:rPr>
                <a:t> </a:t>
              </a:r>
              <a:r>
                <a:rPr lang="en-US" sz="1600" dirty="0" err="1">
                  <a:latin typeface="Montserrat" panose="00000500000000000000" pitchFamily="2" charset="-52"/>
                </a:rPr>
                <a:t>дня</a:t>
              </a:r>
              <a:r>
                <a:rPr lang="en-US" sz="1600" dirty="0">
                  <a:latin typeface="Montserrat" panose="00000500000000000000" pitchFamily="2" charset="-52"/>
                </a:rPr>
                <a:t> </a:t>
              </a:r>
              <a:r>
                <a:rPr lang="ru-RU" sz="1600" dirty="0">
                  <a:latin typeface="Montserrat" panose="00000500000000000000" pitchFamily="2" charset="-52"/>
                </a:rPr>
                <a:t>его </a:t>
              </a:r>
              <a:r>
                <a:rPr lang="en-US" sz="1600" dirty="0" err="1">
                  <a:latin typeface="Montserrat" panose="00000500000000000000" pitchFamily="2" charset="-52"/>
                </a:rPr>
                <a:t>получения</a:t>
              </a:r>
              <a:endParaRPr lang="en-US" sz="1600" dirty="0">
                <a:latin typeface="Montserrat" panose="00000500000000000000" pitchFamily="2" charset="-52"/>
              </a:endParaRPr>
            </a:p>
          </p:txBody>
        </p:sp>
      </p:grpSp>
      <p:grpSp>
        <p:nvGrpSpPr>
          <p:cNvPr id="43" name="Group 45"/>
          <p:cNvGrpSpPr/>
          <p:nvPr/>
        </p:nvGrpSpPr>
        <p:grpSpPr>
          <a:xfrm>
            <a:off x="9964673" y="8146059"/>
            <a:ext cx="3925822" cy="789313"/>
            <a:chOff x="59721" y="-217371"/>
            <a:chExt cx="2961696" cy="731270"/>
          </a:xfrm>
        </p:grpSpPr>
        <p:sp>
          <p:nvSpPr>
            <p:cNvPr id="44" name="Freeform 46"/>
            <p:cNvSpPr/>
            <p:nvPr/>
          </p:nvSpPr>
          <p:spPr>
            <a:xfrm>
              <a:off x="59721" y="-162205"/>
              <a:ext cx="2787284" cy="676104"/>
            </a:xfrm>
            <a:custGeom>
              <a:avLst/>
              <a:gdLst/>
              <a:ahLst/>
              <a:cxnLst/>
              <a:rect l="l" t="t" r="r" b="b"/>
              <a:pathLst>
                <a:path w="2847005" h="472596">
                  <a:moveTo>
                    <a:pt x="61545" y="0"/>
                  </a:moveTo>
                  <a:lnTo>
                    <a:pt x="2785461" y="0"/>
                  </a:lnTo>
                  <a:cubicBezTo>
                    <a:pt x="2801783" y="0"/>
                    <a:pt x="2817438" y="6484"/>
                    <a:pt x="2828979" y="18026"/>
                  </a:cubicBezTo>
                  <a:cubicBezTo>
                    <a:pt x="2840521" y="29568"/>
                    <a:pt x="2847005" y="45222"/>
                    <a:pt x="2847005" y="61545"/>
                  </a:cubicBezTo>
                  <a:lnTo>
                    <a:pt x="2847005" y="411051"/>
                  </a:lnTo>
                  <a:cubicBezTo>
                    <a:pt x="2847005" y="445041"/>
                    <a:pt x="2819451" y="472596"/>
                    <a:pt x="2785461" y="472596"/>
                  </a:cubicBezTo>
                  <a:lnTo>
                    <a:pt x="61545" y="472596"/>
                  </a:lnTo>
                  <a:cubicBezTo>
                    <a:pt x="27555" y="472596"/>
                    <a:pt x="0" y="445041"/>
                    <a:pt x="0" y="411051"/>
                  </a:cubicBezTo>
                  <a:lnTo>
                    <a:pt x="0" y="61545"/>
                  </a:lnTo>
                  <a:cubicBezTo>
                    <a:pt x="0" y="27555"/>
                    <a:pt x="27555" y="0"/>
                    <a:pt x="61545" y="0"/>
                  </a:cubicBezTo>
                  <a:close/>
                </a:path>
              </a:pathLst>
            </a:custGeom>
            <a:solidFill>
              <a:srgbClr val="FFD5C3"/>
            </a:solidFill>
            <a:ln>
              <a:noFill/>
            </a:ln>
          </p:spPr>
        </p:sp>
        <p:sp>
          <p:nvSpPr>
            <p:cNvPr id="45" name="TextBox 47"/>
            <p:cNvSpPr txBox="1"/>
            <p:nvPr/>
          </p:nvSpPr>
          <p:spPr>
            <a:xfrm>
              <a:off x="59721" y="-217371"/>
              <a:ext cx="2961696" cy="689969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1820"/>
                </a:lnSpc>
              </a:pPr>
              <a:r>
                <a:rPr lang="en-US" sz="1600" dirty="0">
                  <a:latin typeface="Montserrat" panose="00000500000000000000" pitchFamily="2" charset="-52"/>
                </a:rPr>
                <a:t>*</a:t>
              </a:r>
              <a:r>
                <a:rPr lang="en-US" sz="1600" dirty="0" err="1">
                  <a:latin typeface="Montserrat" panose="00000500000000000000" pitchFamily="2" charset="-52"/>
                </a:rPr>
                <a:t>не</a:t>
              </a:r>
              <a:r>
                <a:rPr lang="en-US" sz="1600" dirty="0">
                  <a:latin typeface="Montserrat" panose="00000500000000000000" pitchFamily="2" charset="-52"/>
                </a:rPr>
                <a:t> </a:t>
              </a:r>
              <a:r>
                <a:rPr lang="en-US" sz="1600" dirty="0" err="1">
                  <a:latin typeface="Montserrat" panose="00000500000000000000" pitchFamily="2" charset="-52"/>
                </a:rPr>
                <a:t>позднее</a:t>
              </a:r>
              <a:r>
                <a:rPr lang="en-US" sz="1600" dirty="0">
                  <a:latin typeface="Montserrat" panose="00000500000000000000" pitchFamily="2" charset="-52"/>
                </a:rPr>
                <a:t> 30 </a:t>
              </a:r>
              <a:r>
                <a:rPr lang="ru-RU" sz="1600" dirty="0">
                  <a:latin typeface="Montserrat" panose="00000500000000000000" pitchFamily="2" charset="-52"/>
                </a:rPr>
                <a:t>календарных </a:t>
              </a:r>
            </a:p>
            <a:p>
              <a:pPr>
                <a:lnSpc>
                  <a:spcPts val="1820"/>
                </a:lnSpc>
              </a:pPr>
              <a:r>
                <a:rPr lang="ru-RU" sz="1600" dirty="0">
                  <a:latin typeface="Montserrat" panose="00000500000000000000" pitchFamily="2" charset="-52"/>
                </a:rPr>
                <a:t> </a:t>
              </a:r>
              <a:r>
                <a:rPr lang="en-US" sz="1600" dirty="0" err="1">
                  <a:latin typeface="Montserrat" panose="00000500000000000000" pitchFamily="2" charset="-52"/>
                </a:rPr>
                <a:t>дней</a:t>
              </a:r>
              <a:r>
                <a:rPr lang="en-US" sz="1600" dirty="0">
                  <a:latin typeface="Montserrat" panose="00000500000000000000" pitchFamily="2" charset="-52"/>
                </a:rPr>
                <a:t> </a:t>
              </a:r>
              <a:r>
                <a:rPr lang="en-US" sz="1600" dirty="0" err="1">
                  <a:latin typeface="Montserrat" panose="00000500000000000000" pitchFamily="2" charset="-52"/>
                </a:rPr>
                <a:t>со</a:t>
              </a:r>
              <a:r>
                <a:rPr lang="en-US" sz="1600" dirty="0">
                  <a:latin typeface="Montserrat" panose="00000500000000000000" pitchFamily="2" charset="-52"/>
                </a:rPr>
                <a:t> </a:t>
              </a:r>
              <a:r>
                <a:rPr lang="en-US" sz="1600" dirty="0" err="1">
                  <a:latin typeface="Montserrat" panose="00000500000000000000" pitchFamily="2" charset="-52"/>
                </a:rPr>
                <a:t>дня</a:t>
              </a:r>
              <a:r>
                <a:rPr lang="en-US" sz="1600" dirty="0">
                  <a:latin typeface="Montserrat" panose="00000500000000000000" pitchFamily="2" charset="-52"/>
                </a:rPr>
                <a:t> </a:t>
              </a:r>
              <a:r>
                <a:rPr lang="en-US" sz="1600" dirty="0" err="1">
                  <a:latin typeface="Montserrat" panose="00000500000000000000" pitchFamily="2" charset="-52"/>
                </a:rPr>
                <a:t>получения</a:t>
              </a:r>
              <a:endParaRPr lang="en-US" sz="1600" dirty="0">
                <a:latin typeface="Montserrat" panose="00000500000000000000" pitchFamily="2" charset="-52"/>
              </a:endParaRPr>
            </a:p>
          </p:txBody>
        </p:sp>
      </p:grpSp>
      <p:sp>
        <p:nvSpPr>
          <p:cNvPr id="46" name="AutoShape 48"/>
          <p:cNvSpPr/>
          <p:nvPr/>
        </p:nvSpPr>
        <p:spPr>
          <a:xfrm rot="-23151">
            <a:off x="8452059" y="7736426"/>
            <a:ext cx="1414354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47" name="AutoShape 49"/>
          <p:cNvSpPr/>
          <p:nvPr/>
        </p:nvSpPr>
        <p:spPr>
          <a:xfrm rot="5395966" flipV="1">
            <a:off x="8675593" y="3139087"/>
            <a:ext cx="622488" cy="8794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48" name="AutoShape 50"/>
          <p:cNvSpPr/>
          <p:nvPr/>
        </p:nvSpPr>
        <p:spPr>
          <a:xfrm rot="10799999">
            <a:off x="8991600" y="3454723"/>
            <a:ext cx="852388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49" name="AutoShape 51"/>
          <p:cNvSpPr/>
          <p:nvPr/>
        </p:nvSpPr>
        <p:spPr>
          <a:xfrm rot="-23151">
            <a:off x="8452109" y="8691411"/>
            <a:ext cx="1414354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51" name="TextBox 7"/>
          <p:cNvSpPr txBox="1"/>
          <p:nvPr/>
        </p:nvSpPr>
        <p:spPr>
          <a:xfrm>
            <a:off x="3187215" y="926650"/>
            <a:ext cx="7480785" cy="118944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239"/>
              </a:lnSpc>
            </a:pPr>
            <a:r>
              <a:rPr lang="ru-RU" sz="2400" b="1" dirty="0">
                <a:latin typeface="Montserrat" panose="00000500000000000000" pitchFamily="2" charset="-52"/>
              </a:rPr>
              <a:t>СРОКИ АТТЕСТАЦИИ </a:t>
            </a:r>
          </a:p>
          <a:p>
            <a:pPr algn="ctr">
              <a:lnSpc>
                <a:spcPts val="2239"/>
              </a:lnSpc>
            </a:pPr>
            <a:r>
              <a:rPr lang="ru-RU" sz="2400" b="1" dirty="0">
                <a:latin typeface="Montserrat" panose="00000500000000000000" pitchFamily="2" charset="-52"/>
              </a:rPr>
              <a:t>(ознакомление с  графиком под подпись)</a:t>
            </a:r>
            <a:endParaRPr lang="en-US" sz="2400" b="1" dirty="0">
              <a:latin typeface="Montserrat" panose="00000500000000000000" pitchFamily="2" charset="-52"/>
            </a:endParaRPr>
          </a:p>
        </p:txBody>
      </p:sp>
      <p:sp>
        <p:nvSpPr>
          <p:cNvPr id="52" name="TextBox 31"/>
          <p:cNvSpPr txBox="1"/>
          <p:nvPr/>
        </p:nvSpPr>
        <p:spPr>
          <a:xfrm>
            <a:off x="293927" y="9258301"/>
            <a:ext cx="1757159" cy="473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ru-RU" sz="2800" b="1" dirty="0">
                <a:solidFill>
                  <a:srgbClr val="FF4E10"/>
                </a:solidFill>
                <a:latin typeface="Montserrat" panose="00000500000000000000" pitchFamily="2" charset="-52"/>
              </a:rPr>
              <a:t>ВАЖНО!</a:t>
            </a:r>
            <a:endParaRPr lang="en-US" sz="2800" b="1" dirty="0">
              <a:solidFill>
                <a:srgbClr val="FF4E10"/>
              </a:solidFill>
              <a:latin typeface="Montserrat" panose="00000500000000000000" pitchFamily="2" charset="-52"/>
            </a:endParaRPr>
          </a:p>
        </p:txBody>
      </p:sp>
      <p:sp>
        <p:nvSpPr>
          <p:cNvPr id="53" name="TextBox 32"/>
          <p:cNvSpPr txBox="1"/>
          <p:nvPr/>
        </p:nvSpPr>
        <p:spPr>
          <a:xfrm>
            <a:off x="3217845" y="9258300"/>
            <a:ext cx="10703280" cy="77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9"/>
              </a:lnSpc>
            </a:pPr>
            <a:r>
              <a:rPr lang="ru-RU" b="1" dirty="0">
                <a:latin typeface="Montserrat" panose="00000500000000000000" pitchFamily="2" charset="-52"/>
              </a:rPr>
              <a:t>Наличие актуального адреса </a:t>
            </a:r>
            <a:r>
              <a:rPr lang="en-US" b="1" dirty="0">
                <a:latin typeface="Montserrat" panose="00000500000000000000" pitchFamily="2" charset="-52"/>
              </a:rPr>
              <a:t>e-mail</a:t>
            </a:r>
            <a:r>
              <a:rPr lang="ru-RU" b="1" dirty="0">
                <a:latin typeface="Montserrat" panose="00000500000000000000" pitchFamily="2" charset="-52"/>
              </a:rPr>
              <a:t> (обратная связь)</a:t>
            </a:r>
          </a:p>
          <a:p>
            <a:pPr>
              <a:lnSpc>
                <a:spcPts val="3199"/>
              </a:lnSpc>
            </a:pPr>
            <a:r>
              <a:rPr lang="ru-RU" b="1" dirty="0">
                <a:latin typeface="Montserrat" panose="00000500000000000000" pitchFamily="2" charset="-52"/>
              </a:rPr>
              <a:t>СНИЛС (идентификация на ЕПГУ)</a:t>
            </a:r>
            <a:endParaRPr lang="en-US" b="1" dirty="0">
              <a:latin typeface="Montserrat" panose="00000500000000000000" pitchFamily="2" charset="-52"/>
            </a:endParaRPr>
          </a:p>
        </p:txBody>
      </p:sp>
      <p:pic>
        <p:nvPicPr>
          <p:cNvPr id="54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30810" y="5821047"/>
            <a:ext cx="4163263" cy="417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19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5528">
            <a:off x="7279883" y="5591721"/>
            <a:ext cx="5923108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0097066" y="3459874"/>
            <a:ext cx="257036" cy="254492"/>
            <a:chOff x="0" y="0"/>
            <a:chExt cx="1008785" cy="998798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945285" cy="935298"/>
            </a:xfrm>
            <a:custGeom>
              <a:avLst/>
              <a:gdLst/>
              <a:ahLst/>
              <a:cxnLst/>
              <a:rect l="l" t="t" r="r" b="b"/>
              <a:pathLst>
                <a:path w="945285" h="935298">
                  <a:moveTo>
                    <a:pt x="852575" y="935298"/>
                  </a:moveTo>
                  <a:lnTo>
                    <a:pt x="92710" y="935298"/>
                  </a:lnTo>
                  <a:cubicBezTo>
                    <a:pt x="41910" y="935298"/>
                    <a:pt x="0" y="893388"/>
                    <a:pt x="0" y="84258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51305" y="0"/>
                  </a:lnTo>
                  <a:cubicBezTo>
                    <a:pt x="902105" y="0"/>
                    <a:pt x="944015" y="41910"/>
                    <a:pt x="944015" y="92710"/>
                  </a:cubicBezTo>
                  <a:lnTo>
                    <a:pt x="944015" y="841318"/>
                  </a:lnTo>
                  <a:cubicBezTo>
                    <a:pt x="945285" y="893388"/>
                    <a:pt x="903375" y="935298"/>
                    <a:pt x="852575" y="935298"/>
                  </a:cubicBezTo>
                  <a:close/>
                </a:path>
              </a:pathLst>
            </a:custGeom>
            <a:solidFill>
              <a:srgbClr val="B071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008785" cy="998799"/>
            </a:xfrm>
            <a:custGeom>
              <a:avLst/>
              <a:gdLst/>
              <a:ahLst/>
              <a:cxnLst/>
              <a:rect l="l" t="t" r="r" b="b"/>
              <a:pathLst>
                <a:path w="1008785" h="998799">
                  <a:moveTo>
                    <a:pt x="884325" y="59690"/>
                  </a:moveTo>
                  <a:cubicBezTo>
                    <a:pt x="919885" y="59690"/>
                    <a:pt x="949095" y="88900"/>
                    <a:pt x="949095" y="124460"/>
                  </a:cubicBezTo>
                  <a:lnTo>
                    <a:pt x="949095" y="874338"/>
                  </a:lnTo>
                  <a:cubicBezTo>
                    <a:pt x="949095" y="909899"/>
                    <a:pt x="919885" y="939108"/>
                    <a:pt x="884325" y="939108"/>
                  </a:cubicBezTo>
                  <a:lnTo>
                    <a:pt x="124460" y="939108"/>
                  </a:lnTo>
                  <a:cubicBezTo>
                    <a:pt x="88900" y="939108"/>
                    <a:pt x="59690" y="909899"/>
                    <a:pt x="59690" y="87433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84325" y="59690"/>
                  </a:lnTo>
                  <a:moveTo>
                    <a:pt x="88432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74338"/>
                  </a:lnTo>
                  <a:cubicBezTo>
                    <a:pt x="0" y="942919"/>
                    <a:pt x="55880" y="998799"/>
                    <a:pt x="124460" y="998799"/>
                  </a:cubicBezTo>
                  <a:lnTo>
                    <a:pt x="884325" y="998799"/>
                  </a:lnTo>
                  <a:cubicBezTo>
                    <a:pt x="952905" y="998799"/>
                    <a:pt x="1008785" y="942919"/>
                    <a:pt x="1008785" y="874338"/>
                  </a:cubicBezTo>
                  <a:lnTo>
                    <a:pt x="1008785" y="124460"/>
                  </a:lnTo>
                  <a:cubicBezTo>
                    <a:pt x="1008785" y="55880"/>
                    <a:pt x="952905" y="0"/>
                    <a:pt x="884325" y="0"/>
                  </a:cubicBezTo>
                  <a:close/>
                </a:path>
              </a:pathLst>
            </a:custGeom>
            <a:solidFill>
              <a:srgbClr val="B071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134600" y="7057778"/>
            <a:ext cx="257036" cy="254492"/>
            <a:chOff x="0" y="0"/>
            <a:chExt cx="1008785" cy="998798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945285" cy="935298"/>
            </a:xfrm>
            <a:custGeom>
              <a:avLst/>
              <a:gdLst/>
              <a:ahLst/>
              <a:cxnLst/>
              <a:rect l="l" t="t" r="r" b="b"/>
              <a:pathLst>
                <a:path w="945285" h="935298">
                  <a:moveTo>
                    <a:pt x="852575" y="935298"/>
                  </a:moveTo>
                  <a:lnTo>
                    <a:pt x="92710" y="935298"/>
                  </a:lnTo>
                  <a:cubicBezTo>
                    <a:pt x="41910" y="935298"/>
                    <a:pt x="0" y="893388"/>
                    <a:pt x="0" y="84258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51305" y="0"/>
                  </a:lnTo>
                  <a:cubicBezTo>
                    <a:pt x="902105" y="0"/>
                    <a:pt x="944015" y="41910"/>
                    <a:pt x="944015" y="92710"/>
                  </a:cubicBezTo>
                  <a:lnTo>
                    <a:pt x="944015" y="841318"/>
                  </a:lnTo>
                  <a:cubicBezTo>
                    <a:pt x="945285" y="893388"/>
                    <a:pt x="903375" y="935298"/>
                    <a:pt x="852575" y="935298"/>
                  </a:cubicBezTo>
                  <a:close/>
                </a:path>
              </a:pathLst>
            </a:custGeom>
            <a:solidFill>
              <a:srgbClr val="B071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008785" cy="998799"/>
            </a:xfrm>
            <a:custGeom>
              <a:avLst/>
              <a:gdLst/>
              <a:ahLst/>
              <a:cxnLst/>
              <a:rect l="l" t="t" r="r" b="b"/>
              <a:pathLst>
                <a:path w="1008785" h="998799">
                  <a:moveTo>
                    <a:pt x="884325" y="59690"/>
                  </a:moveTo>
                  <a:cubicBezTo>
                    <a:pt x="919885" y="59690"/>
                    <a:pt x="949095" y="88900"/>
                    <a:pt x="949095" y="124460"/>
                  </a:cubicBezTo>
                  <a:lnTo>
                    <a:pt x="949095" y="874338"/>
                  </a:lnTo>
                  <a:cubicBezTo>
                    <a:pt x="949095" y="909899"/>
                    <a:pt x="919885" y="939108"/>
                    <a:pt x="884325" y="939108"/>
                  </a:cubicBezTo>
                  <a:lnTo>
                    <a:pt x="124460" y="939108"/>
                  </a:lnTo>
                  <a:cubicBezTo>
                    <a:pt x="88900" y="939108"/>
                    <a:pt x="59690" y="909899"/>
                    <a:pt x="59690" y="87433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84325" y="59690"/>
                  </a:lnTo>
                  <a:moveTo>
                    <a:pt x="88432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74338"/>
                  </a:lnTo>
                  <a:cubicBezTo>
                    <a:pt x="0" y="942919"/>
                    <a:pt x="55880" y="998799"/>
                    <a:pt x="124460" y="998799"/>
                  </a:cubicBezTo>
                  <a:lnTo>
                    <a:pt x="884325" y="998799"/>
                  </a:lnTo>
                  <a:cubicBezTo>
                    <a:pt x="952905" y="998799"/>
                    <a:pt x="1008785" y="942919"/>
                    <a:pt x="1008785" y="874338"/>
                  </a:cubicBezTo>
                  <a:lnTo>
                    <a:pt x="1008785" y="124460"/>
                  </a:lnTo>
                  <a:cubicBezTo>
                    <a:pt x="1008785" y="55880"/>
                    <a:pt x="952905" y="0"/>
                    <a:pt x="884325" y="0"/>
                  </a:cubicBezTo>
                  <a:close/>
                </a:path>
              </a:pathLst>
            </a:custGeom>
            <a:solidFill>
              <a:srgbClr val="B071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381000" y="203700"/>
            <a:ext cx="17335677" cy="607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000" b="1" dirty="0">
                <a:solidFill>
                  <a:srgbClr val="1D1467"/>
                </a:solidFill>
                <a:latin typeface="Montserrat" panose="00000500000000000000" pitchFamily="2" charset="-52"/>
              </a:rPr>
              <a:t>ПОРЯДОК ПРЕДОСТАВЛЕНИЯ ГУ: ПОЛУЧЕНИЕ РЕЗУЛЬТАТА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797074" y="2324100"/>
            <a:ext cx="5833394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dirty="0" err="1">
                <a:solidFill>
                  <a:srgbClr val="000000"/>
                </a:solidFill>
                <a:latin typeface="Montserrat"/>
              </a:rPr>
              <a:t>Электронный</a:t>
            </a:r>
            <a:r>
              <a:rPr lang="en-US" sz="4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Montserrat"/>
              </a:rPr>
              <a:t>документ</a:t>
            </a:r>
            <a:r>
              <a:rPr lang="en-US" sz="4800" dirty="0">
                <a:solidFill>
                  <a:srgbClr val="000000"/>
                </a:solidFill>
                <a:latin typeface="Montserrat"/>
              </a:rPr>
              <a:t> в </a:t>
            </a:r>
            <a:r>
              <a:rPr lang="ru-RU" sz="4800" dirty="0">
                <a:solidFill>
                  <a:srgbClr val="000000"/>
                </a:solidFill>
                <a:latin typeface="Montserrat"/>
              </a:rPr>
              <a:t>личном кабинете</a:t>
            </a:r>
            <a:r>
              <a:rPr lang="en-US" sz="4800" dirty="0">
                <a:solidFill>
                  <a:srgbClr val="000000"/>
                </a:solidFill>
                <a:latin typeface="Montserrat"/>
              </a:rPr>
              <a:t>  </a:t>
            </a:r>
            <a:r>
              <a:rPr lang="en-US" sz="4800" dirty="0" err="1">
                <a:solidFill>
                  <a:srgbClr val="000000"/>
                </a:solidFill>
                <a:latin typeface="Montserrat"/>
              </a:rPr>
              <a:t>на</a:t>
            </a:r>
            <a:r>
              <a:rPr lang="en-US" sz="4800" dirty="0">
                <a:solidFill>
                  <a:srgbClr val="000000"/>
                </a:solidFill>
                <a:latin typeface="Montserrat"/>
              </a:rPr>
              <a:t> ЕПГУ</a:t>
            </a:r>
          </a:p>
        </p:txBody>
      </p:sp>
      <p:sp>
        <p:nvSpPr>
          <p:cNvPr id="11" name="TextBox 11"/>
          <p:cNvSpPr txBox="1"/>
          <p:nvPr/>
        </p:nvSpPr>
        <p:spPr>
          <a:xfrm rot="-5400000">
            <a:off x="-2748865" y="4178482"/>
            <a:ext cx="6536804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3999" dirty="0">
                <a:solidFill>
                  <a:srgbClr val="FF4E10"/>
                </a:solidFill>
                <a:latin typeface="Montserrat" pitchFamily="2" charset="-52"/>
              </a:rPr>
              <a:t>ПОДАЧА </a:t>
            </a:r>
            <a:r>
              <a:rPr lang="ru-RU" sz="3999" dirty="0">
                <a:solidFill>
                  <a:srgbClr val="FF4E10"/>
                </a:solidFill>
                <a:latin typeface="Montserrat" pitchFamily="2" charset="-52"/>
              </a:rPr>
              <a:t> З</a:t>
            </a:r>
            <a:r>
              <a:rPr lang="en-US" sz="3999" dirty="0">
                <a:solidFill>
                  <a:srgbClr val="FF4E10"/>
                </a:solidFill>
                <a:latin typeface="Montserrat" pitchFamily="2" charset="-52"/>
              </a:rPr>
              <a:t>АЯВЛЕНИЯ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-1104694" y="1521279"/>
            <a:ext cx="11405912" cy="10252772"/>
            <a:chOff x="4316794" y="0"/>
            <a:chExt cx="11867460" cy="11607371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 l="19341" r="27374"/>
            <a:stretch>
              <a:fillRect/>
            </a:stretch>
          </p:blipFill>
          <p:spPr>
            <a:xfrm>
              <a:off x="5188912" y="0"/>
              <a:ext cx="10995342" cy="11607371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4316794" y="9228666"/>
              <a:ext cx="3965016" cy="464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6"/>
                </a:lnSpc>
              </a:pPr>
              <a:endParaRPr lang="en-US" sz="2800" dirty="0">
                <a:solidFill>
                  <a:srgbClr val="FF4E10"/>
                </a:solidFill>
                <a:latin typeface="Montserrat" panose="00000500000000000000" pitchFamily="2" charset="-52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 rot="-5400000">
            <a:off x="13842476" y="4831841"/>
            <a:ext cx="7204844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3999" dirty="0">
                <a:solidFill>
                  <a:srgbClr val="FF4E10"/>
                </a:solidFill>
                <a:latin typeface="Montserrat" pitchFamily="2" charset="-52"/>
              </a:rPr>
              <a:t>ПОЛУЧЕНИЕ РЕЗУЛЬТАТА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797074" y="6134100"/>
            <a:ext cx="6393006" cy="2575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dirty="0" err="1">
                <a:solidFill>
                  <a:srgbClr val="000000"/>
                </a:solidFill>
                <a:latin typeface="Montserrat"/>
              </a:rPr>
              <a:t>На</a:t>
            </a:r>
            <a:r>
              <a:rPr lang="en-US" sz="4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Montserrat"/>
              </a:rPr>
              <a:t>бумажном</a:t>
            </a:r>
            <a:r>
              <a:rPr lang="en-US" sz="4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Montserrat"/>
              </a:rPr>
              <a:t>носителе</a:t>
            </a:r>
            <a:r>
              <a:rPr lang="en-US" sz="4800" dirty="0">
                <a:solidFill>
                  <a:srgbClr val="000000"/>
                </a:solidFill>
                <a:latin typeface="Montserrat"/>
              </a:rPr>
              <a:t> в </a:t>
            </a:r>
            <a:r>
              <a:rPr lang="en-US" sz="4800" dirty="0" err="1">
                <a:solidFill>
                  <a:srgbClr val="000000"/>
                </a:solidFill>
                <a:latin typeface="Montserrat"/>
              </a:rPr>
              <a:t>уполномоченном</a:t>
            </a:r>
            <a:r>
              <a:rPr lang="en-US" sz="4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Montserrat"/>
              </a:rPr>
              <a:t>органе</a:t>
            </a:r>
            <a:endParaRPr lang="en-US" sz="4800" dirty="0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3" t="43323" r="34189" b="6736"/>
          <a:stretch/>
        </p:blipFill>
        <p:spPr bwMode="auto">
          <a:xfrm>
            <a:off x="3237762" y="2425106"/>
            <a:ext cx="4982712" cy="425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0" t="15642" r="34979" b="36459"/>
          <a:stretch/>
        </p:blipFill>
        <p:spPr bwMode="auto">
          <a:xfrm>
            <a:off x="3276600" y="5915781"/>
            <a:ext cx="4905037" cy="410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9499" y="365125"/>
            <a:ext cx="16305724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400" b="1" dirty="0">
                <a:solidFill>
                  <a:srgbClr val="1D1467"/>
                </a:solidFill>
                <a:latin typeface="Montserrat" panose="00000500000000000000" pitchFamily="2" charset="-52"/>
              </a:rPr>
              <a:t>РЕЗУЛЬТАТЫ ПРЕДОСТАВЛЕНИЯ ГУ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999647" y="8990270"/>
            <a:ext cx="3984567" cy="5202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4800" dirty="0">
                <a:solidFill>
                  <a:srgbClr val="FF4E10"/>
                </a:solidFill>
                <a:latin typeface="Bryndan Write" panose="020B0604020202020204" charset="0"/>
              </a:rPr>
              <a:t>60</a:t>
            </a:r>
            <a:r>
              <a:rPr lang="en-US" sz="2800" dirty="0">
                <a:solidFill>
                  <a:srgbClr val="FF4E10"/>
                </a:solidFill>
                <a:latin typeface="Bryndan Write" panose="020B0604020202020204" charset="0"/>
              </a:rPr>
              <a:t> </a:t>
            </a:r>
            <a:r>
              <a:rPr lang="ru-RU" sz="2800" dirty="0">
                <a:solidFill>
                  <a:srgbClr val="FF4E10"/>
                </a:solidFill>
                <a:latin typeface="Bryndan Write" panose="020B0604020202020204" charset="0"/>
              </a:rPr>
              <a:t>календарных  дней</a:t>
            </a:r>
            <a:endParaRPr lang="en-US" sz="2800" dirty="0">
              <a:solidFill>
                <a:srgbClr val="FF4E10"/>
              </a:solidFill>
              <a:latin typeface="Bryndan Write" panose="020B060402020202020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2505224" y="4256065"/>
            <a:ext cx="4911170" cy="4533735"/>
            <a:chOff x="23778" y="-1"/>
            <a:chExt cx="4404036" cy="4892310"/>
          </a:xfrm>
        </p:grpSpPr>
        <p:sp>
          <p:nvSpPr>
            <p:cNvPr id="5" name="Freeform 5"/>
            <p:cNvSpPr/>
            <p:nvPr/>
          </p:nvSpPr>
          <p:spPr>
            <a:xfrm>
              <a:off x="23778" y="-1"/>
              <a:ext cx="4404036" cy="4892310"/>
            </a:xfrm>
            <a:custGeom>
              <a:avLst/>
              <a:gdLst/>
              <a:ahLst/>
              <a:cxnLst/>
              <a:rect l="l" t="t" r="r" b="b"/>
              <a:pathLst>
                <a:path w="4427814" h="3760874">
                  <a:moveTo>
                    <a:pt x="4303354" y="3760874"/>
                  </a:moveTo>
                  <a:lnTo>
                    <a:pt x="124460" y="3760874"/>
                  </a:lnTo>
                  <a:cubicBezTo>
                    <a:pt x="55880" y="3760874"/>
                    <a:pt x="0" y="3704994"/>
                    <a:pt x="0" y="36364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03354" y="0"/>
                  </a:lnTo>
                  <a:cubicBezTo>
                    <a:pt x="4371934" y="0"/>
                    <a:pt x="4427814" y="55880"/>
                    <a:pt x="4427814" y="124460"/>
                  </a:cubicBezTo>
                  <a:lnTo>
                    <a:pt x="4427814" y="3636414"/>
                  </a:lnTo>
                  <a:cubicBezTo>
                    <a:pt x="4427814" y="3704994"/>
                    <a:pt x="4371934" y="3760874"/>
                    <a:pt x="4303354" y="3760874"/>
                  </a:cubicBezTo>
                  <a:close/>
                </a:path>
              </a:pathLst>
            </a:custGeom>
            <a:solidFill>
              <a:srgbClr val="FF7D51">
                <a:alpha val="56863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654008" y="4387290"/>
            <a:ext cx="4103284" cy="3654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797" lvl="1" indent="-215899">
              <a:lnSpc>
                <a:spcPts val="3199"/>
              </a:lnSpc>
              <a:buFont typeface="Arial"/>
              <a:buChar char="•"/>
            </a:pPr>
            <a:r>
              <a:rPr lang="ru-RU" sz="1999" b="1" dirty="0">
                <a:solidFill>
                  <a:srgbClr val="000000"/>
                </a:solidFill>
                <a:latin typeface="Montserrat"/>
              </a:rPr>
              <a:t>р</a:t>
            </a:r>
            <a:r>
              <a:rPr lang="en-US" sz="1999" b="1" dirty="0" err="1">
                <a:solidFill>
                  <a:srgbClr val="000000"/>
                </a:solidFill>
                <a:latin typeface="Montserrat"/>
              </a:rPr>
              <a:t>ассмотрени</a:t>
            </a:r>
            <a:r>
              <a:rPr lang="ru-RU" sz="1999" b="1" dirty="0">
                <a:solidFill>
                  <a:srgbClr val="000000"/>
                </a:solidFill>
                <a:latin typeface="Montserrat"/>
              </a:rPr>
              <a:t>е</a:t>
            </a:r>
            <a:r>
              <a:rPr lang="en-US" sz="1999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sz="1999" b="1" dirty="0">
                <a:solidFill>
                  <a:srgbClr val="000000"/>
                </a:solidFill>
                <a:latin typeface="Montserrat"/>
              </a:rPr>
              <a:t>д</a:t>
            </a:r>
            <a:r>
              <a:rPr lang="en-US" sz="1999" b="1" dirty="0" err="1">
                <a:solidFill>
                  <a:srgbClr val="000000"/>
                </a:solidFill>
                <a:latin typeface="Montserrat"/>
              </a:rPr>
              <a:t>окументов</a:t>
            </a:r>
            <a:r>
              <a:rPr lang="en-US" sz="1999" b="1" dirty="0">
                <a:solidFill>
                  <a:srgbClr val="000000"/>
                </a:solidFill>
                <a:latin typeface="Montserrat"/>
              </a:rPr>
              <a:t> и </a:t>
            </a:r>
            <a:r>
              <a:rPr lang="en-US" sz="1999" b="1" dirty="0" err="1">
                <a:solidFill>
                  <a:srgbClr val="000000"/>
                </a:solidFill>
                <a:latin typeface="Montserrat"/>
              </a:rPr>
              <a:t>материалов</a:t>
            </a:r>
            <a:endParaRPr lang="en-US" sz="1999" b="1" dirty="0">
              <a:solidFill>
                <a:srgbClr val="000000"/>
              </a:solidFill>
              <a:latin typeface="Montserrat"/>
            </a:endParaRPr>
          </a:p>
          <a:p>
            <a:pPr marL="431797" lvl="1" indent="-215899">
              <a:lnSpc>
                <a:spcPts val="3199"/>
              </a:lnSpc>
              <a:buFont typeface="Arial"/>
              <a:buChar char="•"/>
            </a:pPr>
            <a:r>
              <a:rPr lang="ru-RU" sz="1999" b="1" dirty="0">
                <a:solidFill>
                  <a:srgbClr val="000000"/>
                </a:solidFill>
                <a:latin typeface="Montserrat"/>
              </a:rPr>
              <a:t>р</a:t>
            </a:r>
            <a:r>
              <a:rPr lang="en-US" sz="1999" b="1" dirty="0" err="1">
                <a:solidFill>
                  <a:srgbClr val="000000"/>
                </a:solidFill>
                <a:latin typeface="Montserrat"/>
              </a:rPr>
              <a:t>ассмотрение</a:t>
            </a:r>
            <a:r>
              <a:rPr lang="en-US" sz="1999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999" b="1" dirty="0" err="1">
                <a:solidFill>
                  <a:srgbClr val="000000"/>
                </a:solidFill>
                <a:latin typeface="Montserrat"/>
              </a:rPr>
              <a:t>информационно</a:t>
            </a:r>
            <a:r>
              <a:rPr lang="ru-RU" sz="1999" b="1" dirty="0">
                <a:solidFill>
                  <a:srgbClr val="000000"/>
                </a:solidFill>
                <a:latin typeface="Montserrat"/>
              </a:rPr>
              <a:t> - </a:t>
            </a:r>
            <a:r>
              <a:rPr lang="en-US" sz="1999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999" b="1" dirty="0" err="1">
                <a:solidFill>
                  <a:srgbClr val="000000"/>
                </a:solidFill>
                <a:latin typeface="Montserrat"/>
              </a:rPr>
              <a:t>аналитической</a:t>
            </a:r>
            <a:r>
              <a:rPr lang="en-US" sz="1999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999" b="1" dirty="0" err="1">
                <a:solidFill>
                  <a:srgbClr val="000000"/>
                </a:solidFill>
                <a:latin typeface="Montserrat"/>
              </a:rPr>
              <a:t>справки</a:t>
            </a:r>
            <a:endParaRPr lang="en-US" sz="1999" b="1" dirty="0">
              <a:solidFill>
                <a:srgbClr val="000000"/>
              </a:solidFill>
              <a:latin typeface="Montserrat"/>
            </a:endParaRPr>
          </a:p>
          <a:p>
            <a:pPr marL="431797" lvl="1" indent="-215899">
              <a:lnSpc>
                <a:spcPts val="3199"/>
              </a:lnSpc>
              <a:buFont typeface="Arial"/>
              <a:buChar char="•"/>
            </a:pPr>
            <a:endParaRPr lang="ru-RU" sz="1999" b="1" dirty="0">
              <a:solidFill>
                <a:srgbClr val="000000"/>
              </a:solidFill>
              <a:latin typeface="Montserrat"/>
            </a:endParaRPr>
          </a:p>
          <a:p>
            <a:pPr marL="431797" lvl="1" indent="-215899">
              <a:lnSpc>
                <a:spcPts val="3199"/>
              </a:lnSpc>
              <a:buFont typeface="Arial"/>
              <a:buChar char="•"/>
            </a:pPr>
            <a:r>
              <a:rPr lang="ru-RU" sz="1999" b="1" dirty="0">
                <a:solidFill>
                  <a:srgbClr val="000000"/>
                </a:solidFill>
                <a:latin typeface="Montserrat"/>
              </a:rPr>
              <a:t>п</a:t>
            </a:r>
            <a:r>
              <a:rPr lang="en-US" sz="1999" b="1" dirty="0" err="1">
                <a:solidFill>
                  <a:srgbClr val="000000"/>
                </a:solidFill>
                <a:latin typeface="Montserrat"/>
              </a:rPr>
              <a:t>ринятие</a:t>
            </a:r>
            <a:r>
              <a:rPr lang="en-US" sz="1999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999" b="1" dirty="0" err="1">
                <a:solidFill>
                  <a:srgbClr val="000000"/>
                </a:solidFill>
                <a:latin typeface="Montserrat"/>
              </a:rPr>
              <a:t>решения</a:t>
            </a:r>
            <a:endParaRPr lang="en-US" sz="1999" b="1" dirty="0">
              <a:solidFill>
                <a:srgbClr val="000000"/>
              </a:solidFill>
              <a:latin typeface="Montserrat"/>
            </a:endParaRPr>
          </a:p>
          <a:p>
            <a:pPr marL="431797" lvl="1" indent="-215899">
              <a:lnSpc>
                <a:spcPts val="3199"/>
              </a:lnSpc>
              <a:buFont typeface="Arial"/>
              <a:buChar char="•"/>
            </a:pPr>
            <a:r>
              <a:rPr lang="ru-RU" sz="1999" b="1" dirty="0">
                <a:solidFill>
                  <a:srgbClr val="000000"/>
                </a:solidFill>
                <a:latin typeface="Montserrat"/>
              </a:rPr>
              <a:t>п</a:t>
            </a:r>
            <a:r>
              <a:rPr lang="en-US" sz="1999" b="1" dirty="0" err="1">
                <a:solidFill>
                  <a:srgbClr val="000000"/>
                </a:solidFill>
                <a:latin typeface="Montserrat"/>
              </a:rPr>
              <a:t>одготовка</a:t>
            </a:r>
            <a:r>
              <a:rPr lang="en-US" sz="1999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999" b="1" dirty="0" err="1">
                <a:solidFill>
                  <a:srgbClr val="000000"/>
                </a:solidFill>
                <a:latin typeface="Montserrat"/>
              </a:rPr>
              <a:t>протокола</a:t>
            </a:r>
            <a:r>
              <a:rPr lang="en-US" sz="1999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999" b="1" dirty="0" err="1">
                <a:solidFill>
                  <a:srgbClr val="000000"/>
                </a:solidFill>
                <a:latin typeface="Montserrat"/>
              </a:rPr>
              <a:t>заседания</a:t>
            </a:r>
            <a:r>
              <a:rPr lang="en-US" sz="1999" b="1" dirty="0">
                <a:solidFill>
                  <a:srgbClr val="000000"/>
                </a:solidFill>
                <a:latin typeface="Montserrat"/>
              </a:rPr>
              <a:t> АК</a:t>
            </a:r>
          </a:p>
        </p:txBody>
      </p:sp>
      <p:sp>
        <p:nvSpPr>
          <p:cNvPr id="7" name="AutoShape 7"/>
          <p:cNvSpPr/>
          <p:nvPr/>
        </p:nvSpPr>
        <p:spPr>
          <a:xfrm>
            <a:off x="375731" y="6989100"/>
            <a:ext cx="1311521" cy="0"/>
          </a:xfrm>
          <a:prstGeom prst="line">
            <a:avLst/>
          </a:prstGeom>
          <a:ln w="19050" cap="rnd">
            <a:solidFill>
              <a:srgbClr val="1D146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844267" y="1715056"/>
            <a:ext cx="4103284" cy="1803052"/>
            <a:chOff x="0" y="0"/>
            <a:chExt cx="4427814" cy="194565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27814" cy="1945656"/>
            </a:xfrm>
            <a:custGeom>
              <a:avLst/>
              <a:gdLst/>
              <a:ahLst/>
              <a:cxnLst/>
              <a:rect l="l" t="t" r="r" b="b"/>
              <a:pathLst>
                <a:path w="4427814" h="1945656">
                  <a:moveTo>
                    <a:pt x="4303354" y="1945656"/>
                  </a:moveTo>
                  <a:lnTo>
                    <a:pt x="124460" y="1945656"/>
                  </a:lnTo>
                  <a:cubicBezTo>
                    <a:pt x="55880" y="1945656"/>
                    <a:pt x="0" y="1889776"/>
                    <a:pt x="0" y="18211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03354" y="0"/>
                  </a:lnTo>
                  <a:cubicBezTo>
                    <a:pt x="4371934" y="0"/>
                    <a:pt x="4427814" y="55880"/>
                    <a:pt x="4427814" y="124460"/>
                  </a:cubicBezTo>
                  <a:lnTo>
                    <a:pt x="4427814" y="1821196"/>
                  </a:lnTo>
                  <a:cubicBezTo>
                    <a:pt x="4427814" y="1889776"/>
                    <a:pt x="4371934" y="1945656"/>
                    <a:pt x="4303354" y="1945656"/>
                  </a:cubicBezTo>
                  <a:close/>
                </a:path>
              </a:pathLst>
            </a:custGeom>
            <a:solidFill>
              <a:srgbClr val="FF7D51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943391" y="2077973"/>
            <a:ext cx="401741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300" dirty="0">
                <a:solidFill>
                  <a:srgbClr val="FFFFFF"/>
                </a:solidFill>
                <a:latin typeface="Montserrat" pitchFamily="2" charset="-52"/>
              </a:rPr>
              <a:t>УСТАНОВЛЕНИЕ К</a:t>
            </a:r>
            <a:r>
              <a:rPr lang="ru-RU" sz="3000" b="1" spc="300" dirty="0">
                <a:solidFill>
                  <a:srgbClr val="FFFFFF"/>
                </a:solidFill>
                <a:latin typeface="Montserrat" pitchFamily="2" charset="-52"/>
              </a:rPr>
              <a:t>К</a:t>
            </a:r>
            <a:endParaRPr lang="en-US" sz="3000" b="1" spc="300" dirty="0">
              <a:solidFill>
                <a:srgbClr val="FFFFFF"/>
              </a:solidFill>
              <a:latin typeface="Montserrat" pitchFamily="2" charset="-52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9545883" y="4077711"/>
            <a:ext cx="4237343" cy="4981449"/>
            <a:chOff x="0" y="0"/>
            <a:chExt cx="4572476" cy="22926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572476" cy="2292634"/>
            </a:xfrm>
            <a:custGeom>
              <a:avLst/>
              <a:gdLst/>
              <a:ahLst/>
              <a:cxnLst/>
              <a:rect l="l" t="t" r="r" b="b"/>
              <a:pathLst>
                <a:path w="4572476" h="2292634">
                  <a:moveTo>
                    <a:pt x="4448016" y="2292634"/>
                  </a:moveTo>
                  <a:lnTo>
                    <a:pt x="124460" y="2292634"/>
                  </a:lnTo>
                  <a:cubicBezTo>
                    <a:pt x="55880" y="2292634"/>
                    <a:pt x="0" y="2236754"/>
                    <a:pt x="0" y="21681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48016" y="0"/>
                  </a:lnTo>
                  <a:cubicBezTo>
                    <a:pt x="4516596" y="0"/>
                    <a:pt x="4572476" y="55880"/>
                    <a:pt x="4572476" y="124460"/>
                  </a:cubicBezTo>
                  <a:lnTo>
                    <a:pt x="4572476" y="2168174"/>
                  </a:lnTo>
                  <a:cubicBezTo>
                    <a:pt x="4572476" y="2236754"/>
                    <a:pt x="4516596" y="2292634"/>
                    <a:pt x="4448016" y="2292634"/>
                  </a:cubicBezTo>
                  <a:close/>
                </a:path>
              </a:pathLst>
            </a:custGeom>
            <a:solidFill>
              <a:srgbClr val="FFE38F">
                <a:alpha val="56863"/>
              </a:srgbClr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9575523" y="4058662"/>
            <a:ext cx="4207705" cy="5860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199"/>
              </a:lnSpc>
              <a:buFont typeface="Arial" panose="020B0604020202020204" pitchFamily="34" charset="0"/>
              <a:buChar char="•"/>
            </a:pPr>
            <a:r>
              <a:rPr lang="ru-RU" sz="1999" b="1" dirty="0">
                <a:solidFill>
                  <a:srgbClr val="000000"/>
                </a:solidFill>
                <a:latin typeface="Montserrat" panose="00000500000000000000" pitchFamily="2" charset="-52"/>
              </a:rPr>
              <a:t>обращение заявителя в целях установления ВКК по должности, по которой аттестация будет проводиться впервые, ранее, чем через 2 года после установления 1КК по этой должности</a:t>
            </a:r>
          </a:p>
          <a:p>
            <a:pPr marL="342900" indent="-342900">
              <a:lnSpc>
                <a:spcPts val="3199"/>
              </a:lnSpc>
              <a:buFont typeface="Arial" panose="020B0604020202020204" pitchFamily="34" charset="0"/>
              <a:buChar char="•"/>
            </a:pPr>
            <a:r>
              <a:rPr lang="ru-RU" sz="1999" b="1" dirty="0">
                <a:solidFill>
                  <a:srgbClr val="000000"/>
                </a:solidFill>
                <a:latin typeface="Montserrat" panose="00000500000000000000" pitchFamily="2" charset="-52"/>
              </a:rPr>
              <a:t>обращение заявителя с целью установления ВКК при отсутствии у него 1КК</a:t>
            </a:r>
          </a:p>
          <a:p>
            <a:pPr marL="342900" indent="-342900">
              <a:lnSpc>
                <a:spcPts val="3199"/>
              </a:lnSpc>
              <a:buFont typeface="Arial" panose="020B0604020202020204" pitchFamily="34" charset="0"/>
              <a:buChar char="•"/>
            </a:pPr>
            <a:r>
              <a:rPr lang="ru-RU" sz="1999" b="1" dirty="0">
                <a:solidFill>
                  <a:srgbClr val="000000"/>
                </a:solidFill>
                <a:latin typeface="Montserrat" panose="00000500000000000000" pitchFamily="2" charset="-52"/>
              </a:rPr>
              <a:t>у</a:t>
            </a:r>
            <a:r>
              <a:rPr lang="en-US" sz="1999" b="1" dirty="0" err="1">
                <a:solidFill>
                  <a:srgbClr val="000000"/>
                </a:solidFill>
                <a:latin typeface="Montserrat" panose="00000500000000000000" pitchFamily="2" charset="-52"/>
              </a:rPr>
              <a:t>вольнение</a:t>
            </a:r>
            <a:r>
              <a:rPr lang="en-US" sz="1999" b="1" dirty="0">
                <a:solidFill>
                  <a:srgbClr val="000000"/>
                </a:solidFill>
                <a:latin typeface="Montserrat" panose="00000500000000000000" pitchFamily="2" charset="-52"/>
              </a:rPr>
              <a:t> ПР</a:t>
            </a:r>
            <a:endParaRPr lang="ru-RU" sz="1999" b="1" dirty="0">
              <a:solidFill>
                <a:srgbClr val="000000"/>
              </a:solidFill>
              <a:latin typeface="Montserrat" panose="00000500000000000000" pitchFamily="2" charset="-52"/>
            </a:endParaRPr>
          </a:p>
          <a:p>
            <a:pPr>
              <a:lnSpc>
                <a:spcPts val="3199"/>
              </a:lnSpc>
            </a:pPr>
            <a:endParaRPr lang="ru-RU" sz="1999" dirty="0">
              <a:solidFill>
                <a:srgbClr val="000000"/>
              </a:solidFill>
              <a:latin typeface="Montserrat" panose="00000500000000000000" pitchFamily="2" charset="-52"/>
            </a:endParaRPr>
          </a:p>
          <a:p>
            <a:pPr marL="342900" indent="-342900">
              <a:lnSpc>
                <a:spcPts val="3199"/>
              </a:lnSpc>
              <a:buFont typeface="Arial" panose="020B0604020202020204" pitchFamily="34" charset="0"/>
              <a:buChar char="•"/>
            </a:pPr>
            <a:endParaRPr lang="en-US" sz="1999" dirty="0">
              <a:solidFill>
                <a:srgbClr val="000000"/>
              </a:solidFill>
              <a:latin typeface="Montserrat" panose="00000500000000000000" pitchFamily="2" charset="-52"/>
            </a:endParaRPr>
          </a:p>
        </p:txBody>
      </p:sp>
      <p:sp>
        <p:nvSpPr>
          <p:cNvPr id="18" name="TextBox 18"/>
          <p:cNvSpPr txBox="1"/>
          <p:nvPr/>
        </p:nvSpPr>
        <p:spPr>
          <a:xfrm rot="-5400000">
            <a:off x="-236628" y="4663510"/>
            <a:ext cx="2536238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4400" dirty="0">
                <a:solidFill>
                  <a:srgbClr val="FF4E10"/>
                </a:solidFill>
                <a:latin typeface="Bryndan Write" panose="020B0604020202020204" charset="0"/>
              </a:rPr>
              <a:t>5 </a:t>
            </a:r>
            <a:r>
              <a:rPr lang="ru-RU" sz="3600" dirty="0">
                <a:solidFill>
                  <a:srgbClr val="FF4E10"/>
                </a:solidFill>
                <a:latin typeface="Bryndan Write" panose="020B0604020202020204" charset="0"/>
              </a:rPr>
              <a:t>календарных дней </a:t>
            </a:r>
            <a:endParaRPr lang="en-US" sz="3600" dirty="0">
              <a:solidFill>
                <a:srgbClr val="FF4E10"/>
              </a:solidFill>
              <a:latin typeface="Bryndan Write" panose="020B0604020202020204" charset="0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5105664" y="1695091"/>
            <a:ext cx="4237343" cy="1803052"/>
            <a:chOff x="0" y="0"/>
            <a:chExt cx="4572476" cy="194565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572476" cy="1945656"/>
            </a:xfrm>
            <a:custGeom>
              <a:avLst/>
              <a:gdLst/>
              <a:ahLst/>
              <a:cxnLst/>
              <a:rect l="l" t="t" r="r" b="b"/>
              <a:pathLst>
                <a:path w="4572476" h="1945656">
                  <a:moveTo>
                    <a:pt x="4448016" y="1945656"/>
                  </a:moveTo>
                  <a:lnTo>
                    <a:pt x="124460" y="1945656"/>
                  </a:lnTo>
                  <a:cubicBezTo>
                    <a:pt x="55880" y="1945656"/>
                    <a:pt x="0" y="1889776"/>
                    <a:pt x="0" y="18211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48016" y="0"/>
                  </a:lnTo>
                  <a:cubicBezTo>
                    <a:pt x="4516596" y="0"/>
                    <a:pt x="4572476" y="55880"/>
                    <a:pt x="4572476" y="124460"/>
                  </a:cubicBezTo>
                  <a:lnTo>
                    <a:pt x="4572476" y="1821196"/>
                  </a:lnTo>
                  <a:cubicBezTo>
                    <a:pt x="4572476" y="1889776"/>
                    <a:pt x="4516596" y="1945656"/>
                    <a:pt x="4448016" y="1945656"/>
                  </a:cubicBezTo>
                  <a:close/>
                </a:path>
              </a:pathLst>
            </a:custGeom>
            <a:solidFill>
              <a:srgbClr val="B071FF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5337894" y="1789361"/>
            <a:ext cx="3907076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ru-RU" sz="3000" b="1" spc="300" dirty="0">
                <a:solidFill>
                  <a:srgbClr val="FFFFFF"/>
                </a:solidFill>
                <a:latin typeface="Montserrat" pitchFamily="2" charset="-52"/>
              </a:rPr>
              <a:t> </a:t>
            </a:r>
            <a:r>
              <a:rPr lang="en-US" sz="3000" b="1" spc="300" dirty="0">
                <a:solidFill>
                  <a:srgbClr val="FFFFFF"/>
                </a:solidFill>
                <a:latin typeface="Montserrat" pitchFamily="2" charset="-52"/>
              </a:rPr>
              <a:t>ОТКАЗ В </a:t>
            </a:r>
            <a:r>
              <a:rPr lang="en-US" sz="2800" b="1" spc="300" dirty="0">
                <a:solidFill>
                  <a:srgbClr val="FFFFFF"/>
                </a:solidFill>
                <a:latin typeface="Montserrat" pitchFamily="2" charset="-52"/>
              </a:rPr>
              <a:t>УСТАНОВЛЕНИИ</a:t>
            </a:r>
            <a:r>
              <a:rPr lang="en-US" sz="3000" b="1" spc="300" dirty="0">
                <a:solidFill>
                  <a:srgbClr val="FFFFFF"/>
                </a:solidFill>
                <a:latin typeface="Montserrat" pitchFamily="2" charset="-52"/>
              </a:rPr>
              <a:t> </a:t>
            </a:r>
            <a:r>
              <a:rPr lang="ru-RU" sz="3000" b="1" spc="300" dirty="0">
                <a:solidFill>
                  <a:srgbClr val="FFFFFF"/>
                </a:solidFill>
                <a:latin typeface="Montserrat" pitchFamily="2" charset="-52"/>
              </a:rPr>
              <a:t>КК</a:t>
            </a:r>
            <a:endParaRPr lang="en-US" sz="3000" b="1" spc="300" dirty="0">
              <a:solidFill>
                <a:srgbClr val="FFFFFF"/>
              </a:solidFill>
              <a:latin typeface="Montserrat" pitchFamily="2" charset="-52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9575524" y="1711403"/>
            <a:ext cx="8635036" cy="1803052"/>
            <a:chOff x="0" y="0"/>
            <a:chExt cx="9317984" cy="194565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317984" cy="1945656"/>
            </a:xfrm>
            <a:custGeom>
              <a:avLst/>
              <a:gdLst/>
              <a:ahLst/>
              <a:cxnLst/>
              <a:rect l="l" t="t" r="r" b="b"/>
              <a:pathLst>
                <a:path w="9317984" h="1945656">
                  <a:moveTo>
                    <a:pt x="9193523" y="1945656"/>
                  </a:moveTo>
                  <a:lnTo>
                    <a:pt x="124460" y="1945656"/>
                  </a:lnTo>
                  <a:cubicBezTo>
                    <a:pt x="55880" y="1945656"/>
                    <a:pt x="0" y="1889776"/>
                    <a:pt x="0" y="18211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193524" y="0"/>
                  </a:lnTo>
                  <a:cubicBezTo>
                    <a:pt x="9262104" y="0"/>
                    <a:pt x="9317984" y="55880"/>
                    <a:pt x="9317984" y="124460"/>
                  </a:cubicBezTo>
                  <a:lnTo>
                    <a:pt x="9317984" y="1821196"/>
                  </a:lnTo>
                  <a:cubicBezTo>
                    <a:pt x="9317984" y="1889776"/>
                    <a:pt x="9262104" y="1945656"/>
                    <a:pt x="9193524" y="1945656"/>
                  </a:cubicBezTo>
                  <a:close/>
                </a:path>
              </a:pathLst>
            </a:custGeom>
            <a:solidFill>
              <a:srgbClr val="1D1467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9645403" y="2275295"/>
            <a:ext cx="8586734" cy="534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spc="320" dirty="0">
                <a:solidFill>
                  <a:srgbClr val="FFFFFF"/>
                </a:solidFill>
                <a:latin typeface="Montserrat" pitchFamily="2" charset="-52"/>
              </a:rPr>
              <a:t>ОТКАЗ </a:t>
            </a:r>
            <a:r>
              <a:rPr lang="ru-RU" sz="3200" b="1" spc="320" dirty="0">
                <a:solidFill>
                  <a:srgbClr val="FFFFFF"/>
                </a:solidFill>
                <a:latin typeface="Montserrat" pitchFamily="2" charset="-52"/>
              </a:rPr>
              <a:t>В ПРЕДОСТАВЛЕНИИ ГУ </a:t>
            </a:r>
            <a:endParaRPr lang="en-US" sz="3200" b="1" spc="320" dirty="0">
              <a:solidFill>
                <a:srgbClr val="FFFFFF"/>
              </a:solidFill>
              <a:latin typeface="Montserrat" pitchFamily="2" charset="-52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4200040" y="4611356"/>
            <a:ext cx="3487339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200" dirty="0">
                <a:solidFill>
                  <a:srgbClr val="FFFFFF"/>
                </a:solidFill>
                <a:latin typeface="Bebas Neue" panose="020B0604020202020204" charset="-52"/>
              </a:rPr>
              <a:t>в </a:t>
            </a:r>
            <a:r>
              <a:rPr lang="en-US" sz="2000" spc="200" dirty="0" err="1">
                <a:solidFill>
                  <a:srgbClr val="FFFFFF"/>
                </a:solidFill>
                <a:latin typeface="Bebas Neue" panose="020B0604020202020204" charset="-52"/>
              </a:rPr>
              <a:t>аттестации</a:t>
            </a:r>
            <a:r>
              <a:rPr lang="en-US" sz="2000" spc="200" dirty="0">
                <a:solidFill>
                  <a:srgbClr val="FFFFFF"/>
                </a:solidFill>
                <a:latin typeface="Bebas Neue" panose="020B0604020202020204" charset="-52"/>
              </a:rPr>
              <a:t>: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3938770" y="4199840"/>
            <a:ext cx="4237343" cy="4859320"/>
            <a:chOff x="0" y="0"/>
            <a:chExt cx="4572476" cy="229263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572476" cy="2292634"/>
            </a:xfrm>
            <a:custGeom>
              <a:avLst/>
              <a:gdLst/>
              <a:ahLst/>
              <a:cxnLst/>
              <a:rect l="l" t="t" r="r" b="b"/>
              <a:pathLst>
                <a:path w="4572476" h="2292634">
                  <a:moveTo>
                    <a:pt x="4448016" y="2292634"/>
                  </a:moveTo>
                  <a:lnTo>
                    <a:pt x="124460" y="2292634"/>
                  </a:lnTo>
                  <a:cubicBezTo>
                    <a:pt x="55880" y="2292634"/>
                    <a:pt x="0" y="2236754"/>
                    <a:pt x="0" y="21681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48016" y="0"/>
                  </a:lnTo>
                  <a:cubicBezTo>
                    <a:pt x="4516596" y="0"/>
                    <a:pt x="4572476" y="55880"/>
                    <a:pt x="4572476" y="124460"/>
                  </a:cubicBezTo>
                  <a:lnTo>
                    <a:pt x="4572476" y="2168174"/>
                  </a:lnTo>
                  <a:cubicBezTo>
                    <a:pt x="4572476" y="2236754"/>
                    <a:pt x="4516596" y="2292634"/>
                    <a:pt x="4448016" y="2292634"/>
                  </a:cubicBezTo>
                  <a:close/>
                </a:path>
              </a:pathLst>
            </a:custGeom>
            <a:solidFill>
              <a:srgbClr val="FFE38F">
                <a:alpha val="56863"/>
              </a:srgbClr>
            </a:solidFill>
          </p:spPr>
        </p:sp>
      </p:grpSp>
      <p:sp>
        <p:nvSpPr>
          <p:cNvPr id="34" name="TextBox 34"/>
          <p:cNvSpPr txBox="1"/>
          <p:nvPr/>
        </p:nvSpPr>
        <p:spPr>
          <a:xfrm>
            <a:off x="14094248" y="4173978"/>
            <a:ext cx="3859543" cy="4885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199"/>
              </a:lnSpc>
              <a:buFont typeface="Arial" panose="020B0604020202020204" pitchFamily="34" charset="0"/>
              <a:buChar char="•"/>
            </a:pPr>
            <a:r>
              <a:rPr lang="ru-RU" sz="1999" b="1" dirty="0">
                <a:solidFill>
                  <a:srgbClr val="000000"/>
                </a:solidFill>
                <a:latin typeface="Montserrat" panose="00000500000000000000" pitchFamily="2" charset="-52"/>
              </a:rPr>
              <a:t>обращение заявителя с заявлением ранее, чем через год со дня принятия решения об отказе в установлении этой же КК</a:t>
            </a:r>
            <a:endParaRPr lang="en-US" sz="1999" b="1" dirty="0">
              <a:solidFill>
                <a:srgbClr val="000000"/>
              </a:solidFill>
              <a:latin typeface="Montserrat" panose="00000500000000000000" pitchFamily="2" charset="-52"/>
            </a:endParaRPr>
          </a:p>
          <a:p>
            <a:pPr marL="342900" indent="-342900">
              <a:lnSpc>
                <a:spcPts val="3199"/>
              </a:lnSpc>
              <a:buFont typeface="Arial" panose="020B0604020202020204" pitchFamily="34" charset="0"/>
              <a:buChar char="•"/>
            </a:pPr>
            <a:r>
              <a:rPr lang="ru-RU" sz="1999" b="1" dirty="0">
                <a:solidFill>
                  <a:srgbClr val="000000"/>
                </a:solidFill>
                <a:latin typeface="Montserrat" panose="00000500000000000000" pitchFamily="2" charset="-52"/>
              </a:rPr>
              <a:t>о</a:t>
            </a:r>
            <a:r>
              <a:rPr lang="en-US" sz="1999" b="1" dirty="0" err="1">
                <a:solidFill>
                  <a:srgbClr val="000000"/>
                </a:solidFill>
                <a:latin typeface="Montserrat" panose="00000500000000000000" pitchFamily="2" charset="-52"/>
              </a:rPr>
              <a:t>тсутствие</a:t>
            </a:r>
            <a:r>
              <a:rPr lang="en-US" sz="1999" b="1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ru-RU" sz="1999" b="1" dirty="0">
                <a:solidFill>
                  <a:srgbClr val="000000"/>
                </a:solidFill>
                <a:latin typeface="Montserrat" panose="00000500000000000000" pitchFamily="2" charset="-52"/>
              </a:rPr>
              <a:t>у ОО </a:t>
            </a:r>
            <a:r>
              <a:rPr lang="en-US" sz="1999" b="1" dirty="0" err="1">
                <a:solidFill>
                  <a:srgbClr val="000000"/>
                </a:solidFill>
                <a:latin typeface="Montserrat" panose="00000500000000000000" pitchFamily="2" charset="-52"/>
              </a:rPr>
              <a:t>лицензии</a:t>
            </a:r>
            <a:r>
              <a:rPr lang="ru-RU" sz="1999" b="1" dirty="0">
                <a:solidFill>
                  <a:srgbClr val="000000"/>
                </a:solidFill>
                <a:latin typeface="Montserrat" panose="00000500000000000000" pitchFamily="2" charset="-52"/>
              </a:rPr>
              <a:t> на ведение образовательной деятельности </a:t>
            </a:r>
          </a:p>
          <a:p>
            <a:pPr marL="342900" indent="-342900">
              <a:lnSpc>
                <a:spcPts val="3199"/>
              </a:lnSpc>
              <a:buFont typeface="Arial" panose="020B0604020202020204" pitchFamily="34" charset="0"/>
              <a:buChar char="•"/>
            </a:pPr>
            <a:r>
              <a:rPr lang="ru-RU" sz="1999" b="1" dirty="0">
                <a:solidFill>
                  <a:srgbClr val="000000"/>
                </a:solidFill>
                <a:latin typeface="Montserrat" panose="00000500000000000000" pitchFamily="2" charset="-52"/>
              </a:rPr>
              <a:t>перевод ПР на другую должность в ОО </a:t>
            </a:r>
            <a:endParaRPr lang="en-US" sz="1999" b="1" dirty="0">
              <a:solidFill>
                <a:srgbClr val="000000"/>
              </a:solidFill>
              <a:latin typeface="Montserrat" panose="00000500000000000000" pitchFamily="2" charset="-52"/>
            </a:endParaRPr>
          </a:p>
        </p:txBody>
      </p:sp>
      <p:sp>
        <p:nvSpPr>
          <p:cNvPr id="37" name="AutoShape 52">
            <a:extLst>
              <a:ext uri="{FF2B5EF4-FFF2-40B4-BE49-F238E27FC236}">
                <a16:creationId xmlns:a16="http://schemas.microsoft.com/office/drawing/2014/main" id="{3FB7C755-94CB-43DF-B996-6590C41BECD2}"/>
              </a:ext>
            </a:extLst>
          </p:cNvPr>
          <p:cNvSpPr/>
          <p:nvPr/>
        </p:nvSpPr>
        <p:spPr>
          <a:xfrm rot="5400000">
            <a:off x="6604167" y="3672616"/>
            <a:ext cx="674836" cy="407164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38" name="AutoShape 52">
            <a:extLst>
              <a:ext uri="{FF2B5EF4-FFF2-40B4-BE49-F238E27FC236}">
                <a16:creationId xmlns:a16="http://schemas.microsoft.com/office/drawing/2014/main" id="{9CB4B55C-052B-4D09-99D5-EDE2BB9CF0DD}"/>
              </a:ext>
            </a:extLst>
          </p:cNvPr>
          <p:cNvSpPr/>
          <p:nvPr/>
        </p:nvSpPr>
        <p:spPr>
          <a:xfrm rot="5400000" flipV="1">
            <a:off x="2495973" y="3685701"/>
            <a:ext cx="626352" cy="380996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39" name="AutoShape 52">
            <a:extLst>
              <a:ext uri="{FF2B5EF4-FFF2-40B4-BE49-F238E27FC236}">
                <a16:creationId xmlns:a16="http://schemas.microsoft.com/office/drawing/2014/main" id="{C1B025CC-4FF8-4689-9FAD-E40F74E7F3C7}"/>
              </a:ext>
            </a:extLst>
          </p:cNvPr>
          <p:cNvSpPr/>
          <p:nvPr/>
        </p:nvSpPr>
        <p:spPr>
          <a:xfrm rot="5400000">
            <a:off x="11456577" y="3771000"/>
            <a:ext cx="415958" cy="2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40" name="AutoShape 52">
            <a:extLst>
              <a:ext uri="{FF2B5EF4-FFF2-40B4-BE49-F238E27FC236}">
                <a16:creationId xmlns:a16="http://schemas.microsoft.com/office/drawing/2014/main" id="{68DA27AB-6600-4D1B-B982-7FD4909CAF8A}"/>
              </a:ext>
            </a:extLst>
          </p:cNvPr>
          <p:cNvSpPr/>
          <p:nvPr/>
        </p:nvSpPr>
        <p:spPr>
          <a:xfrm rot="5400000">
            <a:off x="15565422" y="3787609"/>
            <a:ext cx="415958" cy="2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41" name="AutoShape 52">
            <a:extLst>
              <a:ext uri="{FF2B5EF4-FFF2-40B4-BE49-F238E27FC236}">
                <a16:creationId xmlns:a16="http://schemas.microsoft.com/office/drawing/2014/main" id="{379DA09F-F84D-416C-806F-40CC31A02F7A}"/>
              </a:ext>
            </a:extLst>
          </p:cNvPr>
          <p:cNvSpPr/>
          <p:nvPr/>
        </p:nvSpPr>
        <p:spPr>
          <a:xfrm rot="5400000">
            <a:off x="3809584" y="1079214"/>
            <a:ext cx="381833" cy="228602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42" name="AutoShape 52">
            <a:extLst>
              <a:ext uri="{FF2B5EF4-FFF2-40B4-BE49-F238E27FC236}">
                <a16:creationId xmlns:a16="http://schemas.microsoft.com/office/drawing/2014/main" id="{16CA05EB-7E7F-468F-B870-1DBC0EA4E68D}"/>
              </a:ext>
            </a:extLst>
          </p:cNvPr>
          <p:cNvSpPr/>
          <p:nvPr/>
        </p:nvSpPr>
        <p:spPr>
          <a:xfrm rot="5400000">
            <a:off x="6802422" y="1314154"/>
            <a:ext cx="415958" cy="2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43" name="AutoShape 52">
            <a:extLst>
              <a:ext uri="{FF2B5EF4-FFF2-40B4-BE49-F238E27FC236}">
                <a16:creationId xmlns:a16="http://schemas.microsoft.com/office/drawing/2014/main" id="{4F2219B1-0DA5-4A40-98B9-5E6BE0262DAD}"/>
              </a:ext>
            </a:extLst>
          </p:cNvPr>
          <p:cNvSpPr/>
          <p:nvPr/>
        </p:nvSpPr>
        <p:spPr>
          <a:xfrm rot="5400000" flipV="1">
            <a:off x="12121115" y="1117701"/>
            <a:ext cx="370358" cy="228587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396816">
            <a:off x="-4719122" y="5133983"/>
            <a:ext cx="10286989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2361" y="1519749"/>
            <a:ext cx="591129" cy="4114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4326" y="4360159"/>
            <a:ext cx="591129" cy="4114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4326" y="5446139"/>
            <a:ext cx="591129" cy="41142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9224" y="6532119"/>
            <a:ext cx="591129" cy="4114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9224" y="7618099"/>
            <a:ext cx="591129" cy="4114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993177" y="5143500"/>
            <a:ext cx="4955610" cy="480694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528410" y="153490"/>
            <a:ext cx="15454659" cy="1043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200" b="1" dirty="0">
                <a:solidFill>
                  <a:srgbClr val="1D1467"/>
                </a:solidFill>
                <a:latin typeface="Montserrat" panose="00000500000000000000" pitchFamily="2" charset="-52"/>
              </a:rPr>
              <a:t>КОМПЛЕКСНАЯ АВТОМАТИЗИРОВАННАЯ</a:t>
            </a:r>
            <a:r>
              <a:rPr lang="ru-RU" sz="3200" b="1" dirty="0">
                <a:solidFill>
                  <a:srgbClr val="1D1467"/>
                </a:solidFill>
                <a:latin typeface="Montserrat" panose="00000500000000000000" pitchFamily="2" charset="-52"/>
              </a:rPr>
              <a:t> </a:t>
            </a:r>
            <a:r>
              <a:rPr lang="en-US" sz="3200" b="1" dirty="0">
                <a:solidFill>
                  <a:srgbClr val="1D1467"/>
                </a:solidFill>
                <a:latin typeface="Montserrat" panose="00000500000000000000" pitchFamily="2" charset="-52"/>
              </a:rPr>
              <a:t>ИНФОРМАЦИОННАЯ СИСТЕМА </a:t>
            </a:r>
            <a:r>
              <a:rPr lang="ru-RU" sz="3200" b="1" dirty="0">
                <a:solidFill>
                  <a:srgbClr val="1D1467"/>
                </a:solidFill>
                <a:latin typeface="Montserrat" panose="00000500000000000000" pitchFamily="2" charset="-52"/>
              </a:rPr>
              <a:t>«АТТЕСТАЦИЯ» </a:t>
            </a:r>
            <a:r>
              <a:rPr lang="en-US" sz="3200" b="1" dirty="0">
                <a:solidFill>
                  <a:srgbClr val="1D1467"/>
                </a:solidFill>
                <a:latin typeface="Montserrat" panose="00000500000000000000" pitchFamily="2" charset="-52"/>
              </a:rPr>
              <a:t>(КАИС)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490881" y="1360253"/>
            <a:ext cx="12810554" cy="2747593"/>
            <a:chOff x="-50040" y="-336622"/>
            <a:chExt cx="17080739" cy="3663456"/>
          </a:xfrm>
        </p:grpSpPr>
        <p:sp>
          <p:nvSpPr>
            <p:cNvPr id="11" name="TextBox 11"/>
            <p:cNvSpPr txBox="1"/>
            <p:nvPr/>
          </p:nvSpPr>
          <p:spPr>
            <a:xfrm>
              <a:off x="2038847" y="643707"/>
              <a:ext cx="14991852" cy="26831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74979" lvl="1" indent="-237490">
                <a:lnSpc>
                  <a:spcPts val="4000"/>
                </a:lnSpc>
                <a:buFont typeface="Arial"/>
                <a:buChar char="•"/>
              </a:pPr>
              <a:r>
                <a:rPr lang="ru-RU" sz="2800" dirty="0">
                  <a:solidFill>
                    <a:srgbClr val="000000"/>
                  </a:solidFill>
                  <a:latin typeface="Montserrat" panose="00000500000000000000" pitchFamily="2" charset="-52"/>
                </a:rPr>
                <a:t>д</a:t>
              </a:r>
              <a:r>
                <a:rPr lang="en-US" sz="2800" dirty="0" err="1">
                  <a:solidFill>
                    <a:srgbClr val="000000"/>
                  </a:solidFill>
                  <a:latin typeface="Montserrat" panose="00000500000000000000" pitchFamily="2" charset="-52"/>
                </a:rPr>
                <a:t>олжности</a:t>
              </a:r>
              <a:r>
                <a:rPr lang="ru-RU" sz="2800" dirty="0">
                  <a:solidFill>
                    <a:srgbClr val="000000"/>
                  </a:solidFill>
                  <a:latin typeface="Montserrat" panose="00000500000000000000" pitchFamily="2" charset="-52"/>
                </a:rPr>
                <a:t> ПР</a:t>
              </a:r>
              <a:endParaRPr lang="en-US" sz="2800" dirty="0">
                <a:solidFill>
                  <a:srgbClr val="000000"/>
                </a:solidFill>
                <a:latin typeface="Montserrat" panose="00000500000000000000" pitchFamily="2" charset="-52"/>
              </a:endParaRPr>
            </a:p>
            <a:p>
              <a:pPr marL="474979" lvl="1" indent="-237490">
                <a:lnSpc>
                  <a:spcPts val="4000"/>
                </a:lnSpc>
                <a:buFont typeface="Arial"/>
                <a:buChar char="•"/>
              </a:pPr>
              <a:r>
                <a:rPr lang="en-US" sz="2800" dirty="0" err="1">
                  <a:solidFill>
                    <a:srgbClr val="000000"/>
                  </a:solidFill>
                  <a:latin typeface="Montserrat" panose="00000500000000000000" pitchFamily="2" charset="-52"/>
                </a:rPr>
                <a:t>предмета</a:t>
              </a:r>
              <a:r>
                <a:rPr lang="en-US" sz="2800" dirty="0">
                  <a:solidFill>
                    <a:srgbClr val="000000"/>
                  </a:solidFill>
                  <a:latin typeface="Montserrat" panose="00000500000000000000" pitchFamily="2" charset="-52"/>
                </a:rPr>
                <a:t>, </a:t>
              </a:r>
              <a:r>
                <a:rPr lang="en-US" sz="2800" dirty="0" err="1">
                  <a:solidFill>
                    <a:srgbClr val="000000"/>
                  </a:solidFill>
                  <a:latin typeface="Montserrat" panose="00000500000000000000" pitchFamily="2" charset="-52"/>
                </a:rPr>
                <a:t>направленности</a:t>
              </a:r>
              <a:r>
                <a:rPr lang="en-US" sz="2800" dirty="0">
                  <a:solidFill>
                    <a:srgbClr val="000000"/>
                  </a:solidFill>
                  <a:latin typeface="Montserrat" panose="00000500000000000000" pitchFamily="2" charset="-52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Montserrat" panose="00000500000000000000" pitchFamily="2" charset="-52"/>
                </a:rPr>
                <a:t>программ</a:t>
              </a:r>
              <a:endParaRPr lang="en-US" sz="2800" dirty="0">
                <a:solidFill>
                  <a:srgbClr val="000000"/>
                </a:solidFill>
                <a:latin typeface="Montserrat" panose="00000500000000000000" pitchFamily="2" charset="-52"/>
              </a:endParaRPr>
            </a:p>
            <a:p>
              <a:pPr marL="474979" lvl="1" indent="-237490">
                <a:lnSpc>
                  <a:spcPts val="4000"/>
                </a:lnSpc>
                <a:buFont typeface="Arial"/>
                <a:buChar char="•"/>
              </a:pPr>
              <a:r>
                <a:rPr lang="en-US" sz="2800" dirty="0" err="1">
                  <a:solidFill>
                    <a:srgbClr val="000000"/>
                  </a:solidFill>
                  <a:latin typeface="Montserrat" panose="00000500000000000000" pitchFamily="2" charset="-52"/>
                </a:rPr>
                <a:t>места</a:t>
              </a:r>
              <a:r>
                <a:rPr lang="en-US" sz="2800" dirty="0">
                  <a:solidFill>
                    <a:srgbClr val="000000"/>
                  </a:solidFill>
                  <a:latin typeface="Montserrat" panose="00000500000000000000" pitchFamily="2" charset="-52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Montserrat" panose="00000500000000000000" pitchFamily="2" charset="-52"/>
                </a:rPr>
                <a:t>работы</a:t>
              </a:r>
              <a:endParaRPr lang="en-US" sz="2800" dirty="0">
                <a:solidFill>
                  <a:srgbClr val="000000"/>
                </a:solidFill>
                <a:latin typeface="Montserrat" panose="00000500000000000000" pitchFamily="2" charset="-52"/>
              </a:endParaRPr>
            </a:p>
            <a:p>
              <a:pPr marL="474979" lvl="1" indent="-237490">
                <a:lnSpc>
                  <a:spcPts val="40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800" dirty="0" err="1">
                  <a:solidFill>
                    <a:srgbClr val="000000"/>
                  </a:solidFill>
                  <a:latin typeface="Montserrat" panose="00000500000000000000" pitchFamily="2" charset="-52"/>
                </a:rPr>
                <a:t>квалификационной</a:t>
              </a:r>
              <a:r>
                <a:rPr lang="en-US" sz="2800" dirty="0">
                  <a:solidFill>
                    <a:srgbClr val="000000"/>
                  </a:solidFill>
                  <a:latin typeface="Montserrat" panose="00000500000000000000" pitchFamily="2" charset="-52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Montserrat" panose="00000500000000000000" pitchFamily="2" charset="-52"/>
                </a:rPr>
                <a:t>категории</a:t>
              </a:r>
              <a:endParaRPr lang="en-US" sz="2800" dirty="0">
                <a:solidFill>
                  <a:srgbClr val="000000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50040" y="-336622"/>
              <a:ext cx="17030701" cy="13581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ru-RU" sz="2400" b="1" dirty="0">
                  <a:solidFill>
                    <a:srgbClr val="1D1467"/>
                  </a:solidFill>
                  <a:latin typeface="Montserrat" panose="00000500000000000000" pitchFamily="2" charset="-52"/>
                </a:rPr>
                <a:t>а</a:t>
              </a:r>
              <a:r>
                <a:rPr lang="en-US" sz="2400" b="1" dirty="0" err="1">
                  <a:solidFill>
                    <a:srgbClr val="1D1467"/>
                  </a:solidFill>
                  <a:latin typeface="Montserrat" panose="00000500000000000000" pitchFamily="2" charset="-52"/>
                </a:rPr>
                <a:t>втоматический</a:t>
              </a:r>
              <a:r>
                <a:rPr lang="en-US" sz="2400" b="1" dirty="0">
                  <a:solidFill>
                    <a:srgbClr val="1D1467"/>
                  </a:solidFill>
                  <a:latin typeface="Montserrat" panose="00000500000000000000" pitchFamily="2" charset="-52"/>
                </a:rPr>
                <a:t> </a:t>
              </a:r>
              <a:r>
                <a:rPr lang="en-US" sz="2400" b="1" dirty="0" err="1">
                  <a:solidFill>
                    <a:srgbClr val="1D1467"/>
                  </a:solidFill>
                  <a:latin typeface="Montserrat" panose="00000500000000000000" pitchFamily="2" charset="-52"/>
                </a:rPr>
                <a:t>подбор</a:t>
              </a:r>
              <a:r>
                <a:rPr lang="en-US" sz="2400" b="1" dirty="0">
                  <a:solidFill>
                    <a:srgbClr val="1D1467"/>
                  </a:solidFill>
                  <a:latin typeface="Montserrat" panose="00000500000000000000" pitchFamily="2" charset="-52"/>
                </a:rPr>
                <a:t> </a:t>
              </a:r>
              <a:r>
                <a:rPr lang="en-US" sz="2400" b="1" dirty="0" err="1">
                  <a:solidFill>
                    <a:srgbClr val="1D1467"/>
                  </a:solidFill>
                  <a:latin typeface="Montserrat" panose="00000500000000000000" pitchFamily="2" charset="-52"/>
                </a:rPr>
                <a:t>экспертов</a:t>
              </a:r>
              <a:r>
                <a:rPr lang="en-US" sz="2400" b="1" dirty="0">
                  <a:solidFill>
                    <a:srgbClr val="1D1467"/>
                  </a:solidFill>
                  <a:latin typeface="Montserrat" panose="00000500000000000000" pitchFamily="2" charset="-52"/>
                </a:rPr>
                <a:t> </a:t>
              </a:r>
              <a:r>
                <a:rPr lang="en-US" sz="2400" b="1" dirty="0" err="1">
                  <a:solidFill>
                    <a:srgbClr val="1D1467"/>
                  </a:solidFill>
                  <a:latin typeface="Montserrat" panose="00000500000000000000" pitchFamily="2" charset="-52"/>
                </a:rPr>
                <a:t>по</a:t>
              </a:r>
              <a:r>
                <a:rPr lang="en-US" sz="2400" b="1" dirty="0">
                  <a:solidFill>
                    <a:srgbClr val="1D1467"/>
                  </a:solidFill>
                  <a:latin typeface="Montserrat" panose="00000500000000000000" pitchFamily="2" charset="-52"/>
                </a:rPr>
                <a:t> </a:t>
              </a:r>
              <a:r>
                <a:rPr lang="en-US" sz="2400" b="1" dirty="0" err="1">
                  <a:solidFill>
                    <a:srgbClr val="1D1467"/>
                  </a:solidFill>
                  <a:latin typeface="Montserrat" panose="00000500000000000000" pitchFamily="2" charset="-52"/>
                </a:rPr>
                <a:t>оценке</a:t>
              </a:r>
              <a:r>
                <a:rPr lang="en-US" sz="2400" b="1" dirty="0">
                  <a:solidFill>
                    <a:srgbClr val="1D1467"/>
                  </a:solidFill>
                  <a:latin typeface="Montserrat" panose="00000500000000000000" pitchFamily="2" charset="-52"/>
                </a:rPr>
                <a:t>  (</a:t>
              </a:r>
              <a:r>
                <a:rPr lang="en-US" sz="2800" b="1" dirty="0" err="1">
                  <a:solidFill>
                    <a:srgbClr val="1D1467"/>
                  </a:solidFill>
                  <a:latin typeface="Montserrat" panose="00000500000000000000" pitchFamily="2" charset="-52"/>
                </a:rPr>
                <a:t>без</a:t>
              </a:r>
              <a:r>
                <a:rPr lang="en-US" sz="2800" b="1" dirty="0">
                  <a:solidFill>
                    <a:srgbClr val="1D1467"/>
                  </a:solidFill>
                  <a:latin typeface="Montserrat" panose="00000500000000000000" pitchFamily="2" charset="-52"/>
                </a:rPr>
                <a:t> </a:t>
              </a:r>
              <a:r>
                <a:rPr lang="en-US" sz="2800" b="1" dirty="0" err="1">
                  <a:solidFill>
                    <a:srgbClr val="1D1467"/>
                  </a:solidFill>
                  <a:latin typeface="Montserrat" panose="00000500000000000000" pitchFamily="2" charset="-52"/>
                </a:rPr>
                <a:t>учета</a:t>
              </a:r>
              <a:r>
                <a:rPr lang="en-US" sz="2800" b="1" dirty="0">
                  <a:solidFill>
                    <a:srgbClr val="1D1467"/>
                  </a:solidFill>
                  <a:latin typeface="Montserrat" panose="00000500000000000000" pitchFamily="2" charset="-52"/>
                </a:rPr>
                <a:t> </a:t>
              </a:r>
              <a:r>
                <a:rPr lang="en-US" sz="2800" b="1" dirty="0" err="1">
                  <a:solidFill>
                    <a:srgbClr val="1D1467"/>
                  </a:solidFill>
                  <a:latin typeface="Montserrat" panose="00000500000000000000" pitchFamily="2" charset="-52"/>
                </a:rPr>
                <a:t>территории</a:t>
              </a:r>
              <a:r>
                <a:rPr lang="en-US" sz="2400" b="1" dirty="0">
                  <a:solidFill>
                    <a:srgbClr val="1D1467"/>
                  </a:solidFill>
                  <a:latin typeface="Montserrat" panose="00000500000000000000" pitchFamily="2" charset="-52"/>
                </a:rPr>
                <a:t>) </a:t>
              </a:r>
              <a:br>
                <a:rPr lang="ru-RU" sz="2400" b="1" dirty="0">
                  <a:solidFill>
                    <a:srgbClr val="1D1467"/>
                  </a:solidFill>
                  <a:latin typeface="Montserrat" panose="00000500000000000000" pitchFamily="2" charset="-52"/>
                </a:rPr>
              </a:br>
              <a:r>
                <a:rPr lang="en-US" sz="2400" b="1" dirty="0">
                  <a:solidFill>
                    <a:srgbClr val="1D1467"/>
                  </a:solidFill>
                  <a:latin typeface="Montserrat" panose="00000500000000000000" pitchFamily="2" charset="-52"/>
                </a:rPr>
                <a:t>с </a:t>
              </a:r>
              <a:r>
                <a:rPr lang="en-US" sz="2400" b="1" dirty="0" err="1">
                  <a:solidFill>
                    <a:srgbClr val="1D1467"/>
                  </a:solidFill>
                  <a:latin typeface="Montserrat" panose="00000500000000000000" pitchFamily="2" charset="-52"/>
                </a:rPr>
                <a:t>учетом</a:t>
              </a:r>
              <a:r>
                <a:rPr lang="en-US" sz="2400" b="1" dirty="0">
                  <a:solidFill>
                    <a:srgbClr val="1D1467"/>
                  </a:solidFill>
                  <a:latin typeface="Montserrat" panose="00000500000000000000" pitchFamily="2" charset="-52"/>
                </a:rPr>
                <a:t>: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528410" y="4151541"/>
            <a:ext cx="13940189" cy="1018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ru-RU" sz="2400" b="1" dirty="0">
                <a:solidFill>
                  <a:srgbClr val="1D1467"/>
                </a:solidFill>
                <a:latin typeface="Montserrat" panose="00000500000000000000" pitchFamily="2" charset="-52"/>
              </a:rPr>
              <a:t>а</a:t>
            </a:r>
            <a:r>
              <a:rPr lang="en-US" sz="2400" b="1" dirty="0" err="1">
                <a:solidFill>
                  <a:srgbClr val="1D1467"/>
                </a:solidFill>
                <a:latin typeface="Montserrat" panose="00000500000000000000" pitchFamily="2" charset="-52"/>
              </a:rPr>
              <a:t>втоматическое</a:t>
            </a:r>
            <a:r>
              <a:rPr lang="en-US" sz="2400" b="1" dirty="0">
                <a:solidFill>
                  <a:srgbClr val="1D1467"/>
                </a:solidFill>
                <a:latin typeface="Montserrat" panose="00000500000000000000" pitchFamily="2" charset="-52"/>
              </a:rPr>
              <a:t> </a:t>
            </a:r>
            <a:r>
              <a:rPr lang="en-US" sz="2400" b="1" dirty="0" err="1">
                <a:solidFill>
                  <a:srgbClr val="1D1467"/>
                </a:solidFill>
                <a:latin typeface="Montserrat" panose="00000500000000000000" pitchFamily="2" charset="-52"/>
              </a:rPr>
              <a:t>направление</a:t>
            </a:r>
            <a:r>
              <a:rPr lang="en-US" sz="2400" b="1" dirty="0">
                <a:solidFill>
                  <a:srgbClr val="1D1467"/>
                </a:solidFill>
                <a:latin typeface="Montserrat" panose="00000500000000000000" pitchFamily="2" charset="-52"/>
              </a:rPr>
              <a:t> </a:t>
            </a:r>
            <a:r>
              <a:rPr lang="en-US" sz="2400" b="1" dirty="0" err="1">
                <a:solidFill>
                  <a:srgbClr val="1D1467"/>
                </a:solidFill>
                <a:latin typeface="Montserrat" panose="00000500000000000000" pitchFamily="2" charset="-52"/>
              </a:rPr>
              <a:t>приглашений</a:t>
            </a:r>
            <a:r>
              <a:rPr lang="en-US" sz="2400" b="1" dirty="0">
                <a:solidFill>
                  <a:srgbClr val="1D1467"/>
                </a:solidFill>
                <a:latin typeface="Montserrat" panose="00000500000000000000" pitchFamily="2" charset="-52"/>
              </a:rPr>
              <a:t> с </a:t>
            </a:r>
            <a:r>
              <a:rPr lang="en-US" sz="2400" b="1" dirty="0" err="1">
                <a:solidFill>
                  <a:srgbClr val="1D1467"/>
                </a:solidFill>
                <a:latin typeface="Montserrat" panose="00000500000000000000" pitchFamily="2" charset="-52"/>
              </a:rPr>
              <a:t>возможность</a:t>
            </a:r>
            <a:r>
              <a:rPr lang="ru-RU" sz="2400" b="1" dirty="0">
                <a:solidFill>
                  <a:srgbClr val="1D1467"/>
                </a:solidFill>
                <a:latin typeface="Montserrat" panose="00000500000000000000" pitchFamily="2" charset="-52"/>
              </a:rPr>
              <a:t>ю</a:t>
            </a:r>
            <a:r>
              <a:rPr lang="en-US" sz="2400" b="1" dirty="0">
                <a:solidFill>
                  <a:srgbClr val="1D1467"/>
                </a:solidFill>
                <a:latin typeface="Montserrat" panose="00000500000000000000" pitchFamily="2" charset="-52"/>
              </a:rPr>
              <a:t> </a:t>
            </a:r>
            <a:r>
              <a:rPr lang="en-US" sz="2400" b="1" dirty="0" err="1">
                <a:solidFill>
                  <a:srgbClr val="1D1467"/>
                </a:solidFill>
                <a:latin typeface="Montserrat" panose="00000500000000000000" pitchFamily="2" charset="-52"/>
              </a:rPr>
              <a:t>подтверждения</a:t>
            </a:r>
            <a:r>
              <a:rPr lang="en-US" sz="2400" b="1" dirty="0">
                <a:solidFill>
                  <a:srgbClr val="1D1467"/>
                </a:solidFill>
                <a:latin typeface="Montserrat" panose="00000500000000000000" pitchFamily="2" charset="-52"/>
              </a:rPr>
              <a:t> </a:t>
            </a:r>
            <a:r>
              <a:rPr lang="en-US" sz="2400" b="1" dirty="0" err="1">
                <a:solidFill>
                  <a:srgbClr val="1D1467"/>
                </a:solidFill>
                <a:latin typeface="Montserrat" panose="00000500000000000000" pitchFamily="2" charset="-52"/>
              </a:rPr>
              <a:t>участия</a:t>
            </a:r>
            <a:endParaRPr lang="en-US" sz="2400" b="1" dirty="0">
              <a:solidFill>
                <a:srgbClr val="1D1467"/>
              </a:solidFill>
              <a:latin typeface="Montserrat" panose="00000500000000000000" pitchFamily="2" charset="-5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52715" y="5332976"/>
            <a:ext cx="10328848" cy="1018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400" b="1" dirty="0" err="1">
                <a:solidFill>
                  <a:srgbClr val="1D1467"/>
                </a:solidFill>
                <a:latin typeface="Montserrat" panose="00000500000000000000" pitchFamily="2" charset="-52"/>
              </a:rPr>
              <a:t>предоставление</a:t>
            </a:r>
            <a:r>
              <a:rPr lang="en-US" sz="2400" b="1" dirty="0">
                <a:solidFill>
                  <a:srgbClr val="1D1467"/>
                </a:solidFill>
                <a:latin typeface="Montserrat" panose="00000500000000000000" pitchFamily="2" charset="-52"/>
              </a:rPr>
              <a:t> </a:t>
            </a:r>
            <a:r>
              <a:rPr lang="en-US" sz="2400" b="1" dirty="0" err="1">
                <a:solidFill>
                  <a:srgbClr val="1D1467"/>
                </a:solidFill>
                <a:latin typeface="Montserrat" panose="00000500000000000000" pitchFamily="2" charset="-52"/>
              </a:rPr>
              <a:t>возможности</a:t>
            </a:r>
            <a:r>
              <a:rPr lang="en-US" sz="2400" b="1" dirty="0">
                <a:solidFill>
                  <a:srgbClr val="1D1467"/>
                </a:solidFill>
                <a:latin typeface="Montserrat" panose="00000500000000000000" pitchFamily="2" charset="-52"/>
              </a:rPr>
              <a:t> </a:t>
            </a:r>
            <a:r>
              <a:rPr lang="en-US" sz="2400" b="1" dirty="0" err="1">
                <a:solidFill>
                  <a:srgbClr val="1D1467"/>
                </a:solidFill>
                <a:latin typeface="Montserrat" panose="00000500000000000000" pitchFamily="2" charset="-52"/>
              </a:rPr>
              <a:t>раб</a:t>
            </a:r>
            <a:r>
              <a:rPr lang="ru-RU" sz="2400" b="1" dirty="0" err="1">
                <a:solidFill>
                  <a:srgbClr val="1D1467"/>
                </a:solidFill>
                <a:latin typeface="Montserrat" panose="00000500000000000000" pitchFamily="2" charset="-52"/>
              </a:rPr>
              <a:t>отать</a:t>
            </a:r>
            <a:r>
              <a:rPr lang="en-US" sz="2400" b="1" dirty="0">
                <a:solidFill>
                  <a:srgbClr val="1D1467"/>
                </a:solidFill>
                <a:latin typeface="Montserrat" panose="00000500000000000000" pitchFamily="2" charset="-52"/>
              </a:rPr>
              <a:t> с </a:t>
            </a:r>
            <a:r>
              <a:rPr lang="en-US" sz="2400" b="1" dirty="0" err="1">
                <a:solidFill>
                  <a:srgbClr val="1D1467"/>
                </a:solidFill>
                <a:latin typeface="Montserrat" panose="00000500000000000000" pitchFamily="2" charset="-52"/>
              </a:rPr>
              <a:t>докум</a:t>
            </a:r>
            <a:r>
              <a:rPr lang="ru-RU" sz="2400" b="1" dirty="0" err="1">
                <a:solidFill>
                  <a:srgbClr val="1D1467"/>
                </a:solidFill>
                <a:latin typeface="Montserrat" panose="00000500000000000000" pitchFamily="2" charset="-52"/>
              </a:rPr>
              <a:t>ентами</a:t>
            </a:r>
            <a:r>
              <a:rPr lang="ru-RU" sz="2400" b="1" dirty="0">
                <a:solidFill>
                  <a:srgbClr val="1D1467"/>
                </a:solidFill>
                <a:latin typeface="Montserrat" panose="00000500000000000000" pitchFamily="2" charset="-52"/>
              </a:rPr>
              <a:t> ПР </a:t>
            </a:r>
            <a:r>
              <a:rPr lang="en-US" sz="2400" b="1" dirty="0" err="1">
                <a:solidFill>
                  <a:srgbClr val="1D1467"/>
                </a:solidFill>
                <a:latin typeface="Montserrat" panose="00000500000000000000" pitchFamily="2" charset="-52"/>
              </a:rPr>
              <a:t>онлайн</a:t>
            </a:r>
            <a:r>
              <a:rPr lang="en-US" sz="2400" b="1" dirty="0">
                <a:solidFill>
                  <a:srgbClr val="1D1467"/>
                </a:solidFill>
                <a:latin typeface="Montserrat" panose="00000500000000000000" pitchFamily="2" charset="-52"/>
              </a:rPr>
              <a:t>  (3 к</a:t>
            </a:r>
            <a:r>
              <a:rPr lang="ru-RU" sz="2400" b="1" dirty="0" err="1">
                <a:solidFill>
                  <a:srgbClr val="1D1467"/>
                </a:solidFill>
                <a:latin typeface="Montserrat" panose="00000500000000000000" pitchFamily="2" charset="-52"/>
              </a:rPr>
              <a:t>алендарных</a:t>
            </a:r>
            <a:r>
              <a:rPr lang="ru-RU" sz="2400" b="1" dirty="0">
                <a:solidFill>
                  <a:srgbClr val="1D1467"/>
                </a:solidFill>
                <a:latin typeface="Montserrat" panose="00000500000000000000" pitchFamily="2" charset="-52"/>
              </a:rPr>
              <a:t> </a:t>
            </a:r>
            <a:r>
              <a:rPr lang="en-US" sz="2400" b="1" dirty="0" err="1">
                <a:solidFill>
                  <a:srgbClr val="1D1467"/>
                </a:solidFill>
                <a:latin typeface="Montserrat" panose="00000500000000000000" pitchFamily="2" charset="-52"/>
              </a:rPr>
              <a:t>дн</a:t>
            </a:r>
            <a:r>
              <a:rPr lang="ru-RU" sz="2400" b="1" dirty="0">
                <a:solidFill>
                  <a:srgbClr val="1D1467"/>
                </a:solidFill>
                <a:latin typeface="Montserrat" panose="00000500000000000000" pitchFamily="2" charset="-52"/>
              </a:rPr>
              <a:t>я</a:t>
            </a:r>
            <a:r>
              <a:rPr lang="en-US" sz="2400" b="1" dirty="0">
                <a:solidFill>
                  <a:srgbClr val="1D1467"/>
                </a:solidFill>
                <a:latin typeface="Montserrat" panose="00000500000000000000" pitchFamily="2" charset="-52"/>
              </a:rPr>
              <a:t>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40751" y="6404931"/>
            <a:ext cx="11452426" cy="1018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400" b="1" dirty="0" err="1">
                <a:solidFill>
                  <a:srgbClr val="1D1467"/>
                </a:solidFill>
                <a:latin typeface="Montserrat" panose="00000500000000000000" pitchFamily="2" charset="-52"/>
              </a:rPr>
              <a:t>контроль</a:t>
            </a:r>
            <a:r>
              <a:rPr lang="en-US" sz="2400" b="1" dirty="0">
                <a:solidFill>
                  <a:srgbClr val="1D1467"/>
                </a:solidFill>
                <a:latin typeface="Montserrat" panose="00000500000000000000" pitchFamily="2" charset="-52"/>
              </a:rPr>
              <a:t> </a:t>
            </a:r>
            <a:r>
              <a:rPr lang="en-US" sz="2400" b="1" dirty="0" err="1">
                <a:solidFill>
                  <a:srgbClr val="1D1467"/>
                </a:solidFill>
                <a:latin typeface="Montserrat" panose="00000500000000000000" pitchFamily="2" charset="-52"/>
              </a:rPr>
              <a:t>сроков</a:t>
            </a:r>
            <a:r>
              <a:rPr lang="en-US" sz="2400" b="1" dirty="0">
                <a:solidFill>
                  <a:srgbClr val="1D1467"/>
                </a:solidFill>
                <a:latin typeface="Montserrat" panose="00000500000000000000" pitchFamily="2" charset="-52"/>
              </a:rPr>
              <a:t> </a:t>
            </a:r>
            <a:r>
              <a:rPr lang="en-US" sz="2400" b="1" dirty="0" err="1">
                <a:solidFill>
                  <a:srgbClr val="1D1467"/>
                </a:solidFill>
                <a:latin typeface="Montserrat" panose="00000500000000000000" pitchFamily="2" charset="-52"/>
              </a:rPr>
              <a:t>оказ</a:t>
            </a:r>
            <a:r>
              <a:rPr lang="ru-RU" sz="2400" b="1" dirty="0" err="1">
                <a:solidFill>
                  <a:srgbClr val="1D1467"/>
                </a:solidFill>
                <a:latin typeface="Montserrat" panose="00000500000000000000" pitchFamily="2" charset="-52"/>
              </a:rPr>
              <a:t>ания</a:t>
            </a:r>
            <a:r>
              <a:rPr lang="ru-RU" sz="2400" b="1" dirty="0">
                <a:solidFill>
                  <a:srgbClr val="1D1467"/>
                </a:solidFill>
                <a:latin typeface="Montserrat" panose="00000500000000000000" pitchFamily="2" charset="-52"/>
              </a:rPr>
              <a:t> </a:t>
            </a:r>
            <a:r>
              <a:rPr lang="en-US" sz="2400" b="1" dirty="0" err="1">
                <a:solidFill>
                  <a:srgbClr val="1D1467"/>
                </a:solidFill>
                <a:latin typeface="Montserrat" panose="00000500000000000000" pitchFamily="2" charset="-52"/>
              </a:rPr>
              <a:t>услуги</a:t>
            </a:r>
            <a:r>
              <a:rPr lang="en-US" sz="2400" b="1" dirty="0">
                <a:solidFill>
                  <a:srgbClr val="1D1467"/>
                </a:solidFill>
                <a:latin typeface="Montserrat" panose="00000500000000000000" pitchFamily="2" charset="-52"/>
              </a:rPr>
              <a:t>, </a:t>
            </a:r>
            <a:r>
              <a:rPr lang="en-US" sz="2400" b="1" dirty="0" err="1">
                <a:solidFill>
                  <a:srgbClr val="1D1467"/>
                </a:solidFill>
                <a:latin typeface="Montserrat" panose="00000500000000000000" pitchFamily="2" charset="-52"/>
              </a:rPr>
              <a:t>информирование</a:t>
            </a:r>
            <a:r>
              <a:rPr lang="en-US" sz="2400" b="1" dirty="0">
                <a:solidFill>
                  <a:srgbClr val="1D1467"/>
                </a:solidFill>
                <a:latin typeface="Montserrat" panose="00000500000000000000" pitchFamily="2" charset="-52"/>
              </a:rPr>
              <a:t>  </a:t>
            </a:r>
            <a:r>
              <a:rPr lang="ru-RU" sz="2400" b="1" dirty="0">
                <a:solidFill>
                  <a:srgbClr val="1D1467"/>
                </a:solidFill>
                <a:latin typeface="Montserrat" panose="00000500000000000000" pitchFamily="2" charset="-52"/>
              </a:rPr>
              <a:t>РГ АК</a:t>
            </a:r>
            <a:r>
              <a:rPr lang="en-US" sz="2400" b="1" dirty="0">
                <a:solidFill>
                  <a:srgbClr val="1D1467"/>
                </a:solidFill>
                <a:latin typeface="Montserrat" panose="00000500000000000000" pitchFamily="2" charset="-52"/>
              </a:rPr>
              <a:t> </a:t>
            </a:r>
            <a:br>
              <a:rPr lang="ru-RU" sz="3500" dirty="0">
                <a:solidFill>
                  <a:srgbClr val="1D1467"/>
                </a:solidFill>
                <a:latin typeface="Montserrat" panose="00000500000000000000" pitchFamily="2" charset="-52"/>
              </a:rPr>
            </a:br>
            <a:r>
              <a:rPr lang="en-US" sz="2400" b="1" dirty="0">
                <a:solidFill>
                  <a:srgbClr val="1D1467"/>
                </a:solidFill>
                <a:latin typeface="Montserrat" panose="00000500000000000000" pitchFamily="2" charset="-52"/>
              </a:rPr>
              <a:t>о </a:t>
            </a:r>
            <a:r>
              <a:rPr lang="en-US" sz="2400" b="1" dirty="0" err="1">
                <a:solidFill>
                  <a:srgbClr val="1D1467"/>
                </a:solidFill>
                <a:latin typeface="Montserrat" panose="00000500000000000000" pitchFamily="2" charset="-52"/>
              </a:rPr>
              <a:t>наруш</a:t>
            </a:r>
            <a:r>
              <a:rPr lang="ru-RU" sz="2400" b="1" dirty="0" err="1">
                <a:solidFill>
                  <a:srgbClr val="1D1467"/>
                </a:solidFill>
                <a:latin typeface="Montserrat" panose="00000500000000000000" pitchFamily="2" charset="-52"/>
              </a:rPr>
              <a:t>ении</a:t>
            </a:r>
            <a:r>
              <a:rPr lang="ru-RU" sz="2400" b="1" dirty="0">
                <a:solidFill>
                  <a:srgbClr val="1D1467"/>
                </a:solidFill>
                <a:latin typeface="Montserrat" panose="00000500000000000000" pitchFamily="2" charset="-52"/>
              </a:rPr>
              <a:t> сроков</a:t>
            </a:r>
            <a:r>
              <a:rPr lang="en-US" sz="2400" b="1" dirty="0">
                <a:solidFill>
                  <a:srgbClr val="1D1467"/>
                </a:solidFill>
                <a:latin typeface="Montserrat" panose="00000500000000000000" pitchFamily="2" charset="-52"/>
              </a:rPr>
              <a:t> 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40751" y="7546971"/>
            <a:ext cx="12760686" cy="2590453"/>
            <a:chOff x="16453" y="338663"/>
            <a:chExt cx="17014249" cy="3453936"/>
          </a:xfrm>
        </p:grpSpPr>
        <p:sp>
          <p:nvSpPr>
            <p:cNvPr id="17" name="TextBox 17"/>
            <p:cNvSpPr txBox="1"/>
            <p:nvPr/>
          </p:nvSpPr>
          <p:spPr>
            <a:xfrm>
              <a:off x="2229320" y="1056808"/>
              <a:ext cx="14801382" cy="27357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74979" lvl="1" indent="-237490">
                <a:lnSpc>
                  <a:spcPts val="4000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000000"/>
                  </a:solidFill>
                  <a:latin typeface="Montserrat" panose="00000500000000000000" pitchFamily="2" charset="-52"/>
                </a:rPr>
                <a:t>о </a:t>
              </a:r>
              <a:r>
                <a:rPr lang="en-US" sz="2800" dirty="0" err="1">
                  <a:solidFill>
                    <a:srgbClr val="000000"/>
                  </a:solidFill>
                  <a:latin typeface="Montserrat" panose="00000500000000000000" pitchFamily="2" charset="-52"/>
                </a:rPr>
                <a:t>регистрации</a:t>
              </a:r>
              <a:r>
                <a:rPr lang="en-US" sz="2800" dirty="0">
                  <a:solidFill>
                    <a:srgbClr val="000000"/>
                  </a:solidFill>
                  <a:latin typeface="Montserrat" panose="00000500000000000000" pitchFamily="2" charset="-52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Montserrat" panose="00000500000000000000" pitchFamily="2" charset="-52"/>
                </a:rPr>
                <a:t>заявления</a:t>
              </a:r>
              <a:endParaRPr lang="en-US" sz="2800" dirty="0">
                <a:solidFill>
                  <a:srgbClr val="000000"/>
                </a:solidFill>
                <a:latin typeface="Montserrat" panose="00000500000000000000" pitchFamily="2" charset="-52"/>
              </a:endParaRPr>
            </a:p>
            <a:p>
              <a:pPr marL="474979" lvl="1" indent="-237490">
                <a:lnSpc>
                  <a:spcPts val="4000"/>
                </a:lnSpc>
                <a:buFont typeface="Arial"/>
                <a:buChar char="•"/>
              </a:pPr>
              <a:r>
                <a:rPr lang="en-US" sz="2800" dirty="0" err="1">
                  <a:solidFill>
                    <a:srgbClr val="000000"/>
                  </a:solidFill>
                  <a:latin typeface="Montserrat" panose="00000500000000000000" pitchFamily="2" charset="-52"/>
                </a:rPr>
                <a:t>об</a:t>
              </a:r>
              <a:r>
                <a:rPr lang="en-US" sz="2800" dirty="0">
                  <a:solidFill>
                    <a:srgbClr val="000000"/>
                  </a:solidFill>
                  <a:latin typeface="Montserrat" panose="00000500000000000000" pitchFamily="2" charset="-52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Montserrat" panose="00000500000000000000" pitchFamily="2" charset="-52"/>
                </a:rPr>
                <a:t>отказе</a:t>
              </a:r>
              <a:r>
                <a:rPr lang="en-US" sz="2800" dirty="0">
                  <a:solidFill>
                    <a:srgbClr val="000000"/>
                  </a:solidFill>
                  <a:latin typeface="Montserrat" panose="00000500000000000000" pitchFamily="2" charset="-52"/>
                </a:rPr>
                <a:t> в </a:t>
              </a:r>
              <a:r>
                <a:rPr lang="en-US" sz="2800" dirty="0" err="1">
                  <a:solidFill>
                    <a:srgbClr val="000000"/>
                  </a:solidFill>
                  <a:latin typeface="Montserrat" panose="00000500000000000000" pitchFamily="2" charset="-52"/>
                </a:rPr>
                <a:t>оказании</a:t>
              </a:r>
              <a:r>
                <a:rPr lang="en-US" sz="2800" dirty="0">
                  <a:solidFill>
                    <a:srgbClr val="000000"/>
                  </a:solidFill>
                  <a:latin typeface="Montserrat" panose="00000500000000000000" pitchFamily="2" charset="-52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Montserrat" panose="00000500000000000000" pitchFamily="2" charset="-52"/>
                </a:rPr>
                <a:t>услуги</a:t>
              </a:r>
              <a:endParaRPr lang="en-US" sz="2800" dirty="0">
                <a:solidFill>
                  <a:srgbClr val="000000"/>
                </a:solidFill>
                <a:latin typeface="Montserrat" panose="00000500000000000000" pitchFamily="2" charset="-52"/>
              </a:endParaRPr>
            </a:p>
            <a:p>
              <a:pPr marL="474979" lvl="1" indent="-237490">
                <a:lnSpc>
                  <a:spcPts val="4000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000000"/>
                  </a:solidFill>
                  <a:latin typeface="Montserrat" panose="00000500000000000000" pitchFamily="2" charset="-52"/>
                </a:rPr>
                <a:t>о </a:t>
              </a:r>
              <a:r>
                <a:rPr lang="en-US" sz="2800" dirty="0" err="1">
                  <a:solidFill>
                    <a:srgbClr val="000000"/>
                  </a:solidFill>
                  <a:latin typeface="Montserrat" panose="00000500000000000000" pitchFamily="2" charset="-52"/>
                </a:rPr>
                <a:t>сроке</a:t>
              </a:r>
              <a:r>
                <a:rPr lang="en-US" sz="2800" dirty="0">
                  <a:solidFill>
                    <a:srgbClr val="000000"/>
                  </a:solidFill>
                  <a:latin typeface="Montserrat" panose="00000500000000000000" pitchFamily="2" charset="-52"/>
                </a:rPr>
                <a:t>, </a:t>
              </a:r>
              <a:r>
                <a:rPr lang="en-US" sz="2800" dirty="0" err="1">
                  <a:solidFill>
                    <a:srgbClr val="000000"/>
                  </a:solidFill>
                  <a:latin typeface="Montserrat" panose="00000500000000000000" pitchFamily="2" charset="-52"/>
                </a:rPr>
                <a:t>дате</a:t>
              </a:r>
              <a:r>
                <a:rPr lang="en-US" sz="2800" dirty="0">
                  <a:solidFill>
                    <a:srgbClr val="000000"/>
                  </a:solidFill>
                  <a:latin typeface="Montserrat" panose="00000500000000000000" pitchFamily="2" charset="-52"/>
                </a:rPr>
                <a:t>, </a:t>
              </a:r>
              <a:r>
                <a:rPr lang="en-US" sz="2800" dirty="0" err="1">
                  <a:solidFill>
                    <a:srgbClr val="000000"/>
                  </a:solidFill>
                  <a:latin typeface="Montserrat" panose="00000500000000000000" pitchFamily="2" charset="-52"/>
                </a:rPr>
                <a:t>месте</a:t>
              </a:r>
              <a:r>
                <a:rPr lang="en-US" sz="2800" dirty="0">
                  <a:solidFill>
                    <a:srgbClr val="000000"/>
                  </a:solidFill>
                  <a:latin typeface="Montserrat" panose="00000500000000000000" pitchFamily="2" charset="-52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Montserrat" panose="00000500000000000000" pitchFamily="2" charset="-52"/>
                </a:rPr>
                <a:t>аттестации</a:t>
              </a:r>
              <a:endParaRPr lang="en-US" sz="2800" dirty="0">
                <a:solidFill>
                  <a:srgbClr val="000000"/>
                </a:solidFill>
                <a:latin typeface="Montserrat" panose="00000500000000000000" pitchFamily="2" charset="-52"/>
              </a:endParaRPr>
            </a:p>
            <a:p>
              <a:pPr marL="474979" lvl="1" indent="-237490">
                <a:lnSpc>
                  <a:spcPts val="40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800" dirty="0">
                  <a:solidFill>
                    <a:srgbClr val="000000"/>
                  </a:solidFill>
                  <a:latin typeface="Montserrat" panose="00000500000000000000" pitchFamily="2" charset="-52"/>
                </a:rPr>
                <a:t>о </a:t>
              </a:r>
              <a:r>
                <a:rPr lang="en-US" sz="2800" dirty="0" err="1">
                  <a:solidFill>
                    <a:srgbClr val="000000"/>
                  </a:solidFill>
                  <a:latin typeface="Montserrat" panose="00000500000000000000" pitchFamily="2" charset="-52"/>
                </a:rPr>
                <a:t>решении</a:t>
              </a:r>
              <a:r>
                <a:rPr lang="en-US" sz="2800" dirty="0">
                  <a:solidFill>
                    <a:srgbClr val="000000"/>
                  </a:solidFill>
                  <a:latin typeface="Montserrat" panose="00000500000000000000" pitchFamily="2" charset="-52"/>
                </a:rPr>
                <a:t> АК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6453" y="338663"/>
              <a:ext cx="16964209" cy="6400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400" b="1" dirty="0" err="1">
                  <a:solidFill>
                    <a:srgbClr val="1D1467"/>
                  </a:solidFill>
                  <a:latin typeface="Montserrat" panose="00000500000000000000" pitchFamily="2" charset="-52"/>
                </a:rPr>
                <a:t>систем</a:t>
              </a:r>
              <a:r>
                <a:rPr lang="ru-RU" sz="2400" b="1" dirty="0">
                  <a:solidFill>
                    <a:srgbClr val="1D1467"/>
                  </a:solidFill>
                  <a:latin typeface="Montserrat" panose="00000500000000000000" pitchFamily="2" charset="-52"/>
                </a:rPr>
                <a:t>а</a:t>
              </a:r>
              <a:r>
                <a:rPr lang="en-US" sz="2400" b="1" dirty="0">
                  <a:solidFill>
                    <a:srgbClr val="1D1467"/>
                  </a:solidFill>
                  <a:latin typeface="Montserrat" panose="00000500000000000000" pitchFamily="2" charset="-52"/>
                </a:rPr>
                <a:t> </a:t>
              </a:r>
              <a:r>
                <a:rPr lang="en-US" sz="2400" b="1" dirty="0" err="1">
                  <a:solidFill>
                    <a:srgbClr val="1D1467"/>
                  </a:solidFill>
                  <a:latin typeface="Montserrat" panose="00000500000000000000" pitchFamily="2" charset="-52"/>
                </a:rPr>
                <a:t>уведомл</a:t>
              </a:r>
              <a:r>
                <a:rPr lang="ru-RU" sz="2400" b="1" dirty="0" err="1">
                  <a:solidFill>
                    <a:srgbClr val="1D1467"/>
                  </a:solidFill>
                  <a:latin typeface="Montserrat" panose="00000500000000000000" pitchFamily="2" charset="-52"/>
                </a:rPr>
                <a:t>ения</a:t>
              </a:r>
              <a:r>
                <a:rPr lang="ru-RU" sz="2400" b="1" dirty="0">
                  <a:solidFill>
                    <a:srgbClr val="1D1467"/>
                  </a:solidFill>
                  <a:latin typeface="Montserrat" panose="00000500000000000000" pitchFamily="2" charset="-52"/>
                </a:rPr>
                <a:t> </a:t>
              </a:r>
              <a:r>
                <a:rPr lang="en-US" sz="2400" b="1" dirty="0" err="1">
                  <a:solidFill>
                    <a:srgbClr val="1D1467"/>
                  </a:solidFill>
                  <a:latin typeface="Montserrat" panose="00000500000000000000" pitchFamily="2" charset="-52"/>
                </a:rPr>
                <a:t>аттестующегося</a:t>
              </a:r>
              <a:r>
                <a:rPr lang="ru-RU" sz="2400" b="1" dirty="0">
                  <a:solidFill>
                    <a:srgbClr val="1D1467"/>
                  </a:solidFill>
                  <a:latin typeface="Montserrat" panose="00000500000000000000" pitchFamily="2" charset="-52"/>
                </a:rPr>
                <a:t> ПР</a:t>
              </a:r>
              <a:r>
                <a:rPr lang="en-US" sz="2400" b="1" dirty="0">
                  <a:solidFill>
                    <a:srgbClr val="1D1467"/>
                  </a:solidFill>
                  <a:latin typeface="Montserrat" panose="00000500000000000000" pitchFamily="2" charset="-52"/>
                </a:rPr>
                <a:t>: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28799" y="1078856"/>
            <a:ext cx="4689711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 b="1" dirty="0">
                <a:solidFill>
                  <a:srgbClr val="B071FF"/>
                </a:solidFill>
                <a:latin typeface="Montserrat" pitchFamily="2" charset="-52"/>
              </a:rPr>
              <a:t>IКК: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10585" y="1635465"/>
            <a:ext cx="8638523" cy="4193835"/>
            <a:chOff x="0" y="0"/>
            <a:chExt cx="18271059" cy="74956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271058" cy="7495622"/>
            </a:xfrm>
            <a:custGeom>
              <a:avLst/>
              <a:gdLst/>
              <a:ahLst/>
              <a:cxnLst/>
              <a:rect l="l" t="t" r="r" b="b"/>
              <a:pathLst>
                <a:path w="18271058" h="7495622">
                  <a:moveTo>
                    <a:pt x="0" y="0"/>
                  </a:moveTo>
                  <a:lnTo>
                    <a:pt x="0" y="7495622"/>
                  </a:lnTo>
                  <a:lnTo>
                    <a:pt x="18271058" y="7495622"/>
                  </a:lnTo>
                  <a:lnTo>
                    <a:pt x="18271058" y="0"/>
                  </a:lnTo>
                  <a:lnTo>
                    <a:pt x="0" y="0"/>
                  </a:lnTo>
                  <a:close/>
                  <a:moveTo>
                    <a:pt x="18210099" y="7434662"/>
                  </a:moveTo>
                  <a:lnTo>
                    <a:pt x="59690" y="7434662"/>
                  </a:lnTo>
                  <a:lnTo>
                    <a:pt x="59690" y="59690"/>
                  </a:lnTo>
                  <a:lnTo>
                    <a:pt x="18210099" y="59690"/>
                  </a:lnTo>
                  <a:lnTo>
                    <a:pt x="18210099" y="7434662"/>
                  </a:lnTo>
                  <a:close/>
                </a:path>
              </a:pathLst>
            </a:custGeom>
            <a:solidFill>
              <a:srgbClr val="707BFB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30584" y="1543274"/>
            <a:ext cx="8520617" cy="4433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15901" lvl="1">
              <a:lnSpc>
                <a:spcPct val="150000"/>
              </a:lnSpc>
            </a:pPr>
            <a:r>
              <a:rPr lang="ru-RU" sz="2200" b="1" dirty="0">
                <a:solidFill>
                  <a:srgbClr val="000000"/>
                </a:solidFill>
                <a:latin typeface="Montserrat"/>
              </a:rPr>
              <a:t>       с</a:t>
            </a:r>
            <a:r>
              <a:rPr lang="en-US" sz="2200" b="1" dirty="0" err="1">
                <a:solidFill>
                  <a:srgbClr val="000000"/>
                </a:solidFill>
                <a:latin typeface="Montserrat"/>
              </a:rPr>
              <a:t>табильно</a:t>
            </a:r>
            <a:r>
              <a:rPr lang="en-US" sz="22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Montserrat"/>
              </a:rPr>
              <a:t>полож</a:t>
            </a:r>
            <a:r>
              <a:rPr lang="ru-RU" sz="2200" b="1" dirty="0" err="1">
                <a:solidFill>
                  <a:srgbClr val="000000"/>
                </a:solidFill>
                <a:latin typeface="Montserrat"/>
              </a:rPr>
              <a:t>ительные</a:t>
            </a:r>
            <a:r>
              <a:rPr lang="ru-RU" sz="22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Montserrat"/>
              </a:rPr>
              <a:t>результаты</a:t>
            </a:r>
            <a:r>
              <a:rPr lang="en-US" sz="22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Montserrat"/>
              </a:rPr>
              <a:t>освоения</a:t>
            </a:r>
            <a:r>
              <a:rPr lang="en-US" sz="2200" b="1" dirty="0">
                <a:solidFill>
                  <a:srgbClr val="000000"/>
                </a:solidFill>
                <a:latin typeface="Montserrat"/>
              </a:rPr>
              <a:t> ОП </a:t>
            </a:r>
            <a:r>
              <a:rPr lang="ru-RU" sz="2200" b="1" dirty="0">
                <a:solidFill>
                  <a:schemeClr val="accent6"/>
                </a:solidFill>
                <a:latin typeface="Montserrat"/>
              </a:rPr>
              <a:t>(уровень ОО)</a:t>
            </a:r>
            <a:endParaRPr lang="en-US" sz="2200" b="1" dirty="0">
              <a:solidFill>
                <a:schemeClr val="accent6"/>
              </a:solidFill>
              <a:latin typeface="Montserrat"/>
            </a:endParaRPr>
          </a:p>
          <a:p>
            <a:pPr marL="215901" lvl="1">
              <a:lnSpc>
                <a:spcPct val="150000"/>
              </a:lnSpc>
            </a:pPr>
            <a:r>
              <a:rPr lang="ru-RU" sz="2200" b="1" dirty="0">
                <a:solidFill>
                  <a:srgbClr val="000000"/>
                </a:solidFill>
                <a:latin typeface="Montserrat"/>
              </a:rPr>
              <a:t>       с</a:t>
            </a:r>
            <a:r>
              <a:rPr lang="en-US" sz="2200" b="1" dirty="0" err="1">
                <a:solidFill>
                  <a:srgbClr val="000000"/>
                </a:solidFill>
                <a:latin typeface="Montserrat"/>
              </a:rPr>
              <a:t>таб</a:t>
            </a:r>
            <a:r>
              <a:rPr lang="ru-RU" sz="2200" b="1" dirty="0" err="1">
                <a:solidFill>
                  <a:srgbClr val="000000"/>
                </a:solidFill>
                <a:latin typeface="Montserrat"/>
              </a:rPr>
              <a:t>ильно</a:t>
            </a:r>
            <a:r>
              <a:rPr lang="en-US" sz="22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Montserrat"/>
              </a:rPr>
              <a:t>полож</a:t>
            </a:r>
            <a:r>
              <a:rPr lang="ru-RU" sz="2200" b="1" dirty="0" err="1">
                <a:solidFill>
                  <a:srgbClr val="000000"/>
                </a:solidFill>
                <a:latin typeface="Montserrat"/>
              </a:rPr>
              <a:t>ительные</a:t>
            </a:r>
            <a:r>
              <a:rPr lang="en-US" sz="22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Montserrat"/>
              </a:rPr>
              <a:t>результаты</a:t>
            </a:r>
            <a:r>
              <a:rPr lang="en-US" sz="22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Montserrat"/>
              </a:rPr>
              <a:t>освоени</a:t>
            </a:r>
            <a:r>
              <a:rPr lang="ru-RU" sz="2200" b="1" dirty="0">
                <a:solidFill>
                  <a:srgbClr val="000000"/>
                </a:solidFill>
                <a:latin typeface="Montserrat"/>
              </a:rPr>
              <a:t>я</a:t>
            </a:r>
            <a:r>
              <a:rPr lang="en-US" sz="22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sz="2200" b="1" dirty="0">
                <a:solidFill>
                  <a:srgbClr val="000000"/>
                </a:solidFill>
                <a:latin typeface="Montserrat"/>
              </a:rPr>
              <a:t>ОП </a:t>
            </a:r>
            <a:r>
              <a:rPr lang="ru-RU" sz="2200" b="1" dirty="0">
                <a:solidFill>
                  <a:schemeClr val="accent6"/>
                </a:solidFill>
                <a:latin typeface="Montserrat"/>
              </a:rPr>
              <a:t>(независимая оценка)</a:t>
            </a:r>
            <a:endParaRPr lang="en-US" sz="2200" b="1" dirty="0">
              <a:solidFill>
                <a:schemeClr val="accent6"/>
              </a:solidFill>
              <a:latin typeface="Montserrat"/>
            </a:endParaRPr>
          </a:p>
          <a:p>
            <a:pPr marL="215901" lvl="1">
              <a:lnSpc>
                <a:spcPct val="150000"/>
              </a:lnSpc>
            </a:pPr>
            <a:r>
              <a:rPr lang="ru-RU" sz="2200" b="1" dirty="0">
                <a:solidFill>
                  <a:srgbClr val="000000"/>
                </a:solidFill>
                <a:latin typeface="Montserrat"/>
              </a:rPr>
              <a:t>       в</a:t>
            </a:r>
            <a:r>
              <a:rPr lang="en-US" sz="2200" b="1" dirty="0" err="1">
                <a:solidFill>
                  <a:srgbClr val="000000"/>
                </a:solidFill>
                <a:latin typeface="Montserrat"/>
              </a:rPr>
              <a:t>ыявление</a:t>
            </a:r>
            <a:r>
              <a:rPr lang="en-US" sz="22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Montserrat"/>
              </a:rPr>
              <a:t>способностей</a:t>
            </a:r>
            <a:r>
              <a:rPr lang="en-US" sz="2200" b="1" dirty="0">
                <a:solidFill>
                  <a:srgbClr val="000000"/>
                </a:solidFill>
                <a:latin typeface="Montserrat"/>
              </a:rPr>
              <a:t> к </a:t>
            </a:r>
            <a:r>
              <a:rPr lang="en-US" sz="2200" b="1" dirty="0" err="1">
                <a:solidFill>
                  <a:srgbClr val="000000"/>
                </a:solidFill>
                <a:latin typeface="Montserrat"/>
              </a:rPr>
              <a:t>интеллектуальный</a:t>
            </a:r>
            <a:r>
              <a:rPr lang="en-US" sz="2200" b="1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latin typeface="Montserrat"/>
              </a:rPr>
              <a:t>творческой</a:t>
            </a:r>
            <a:r>
              <a:rPr lang="en-US" sz="2200" b="1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latin typeface="Montserrat"/>
              </a:rPr>
              <a:t>физкультурно-спортивн</a:t>
            </a:r>
            <a:r>
              <a:rPr lang="ru-RU" sz="2200" b="1" dirty="0">
                <a:solidFill>
                  <a:srgbClr val="000000"/>
                </a:solidFill>
                <a:latin typeface="Montserrat"/>
              </a:rPr>
              <a:t>о</a:t>
            </a:r>
            <a:r>
              <a:rPr lang="en-US" sz="2200" b="1" dirty="0">
                <a:solidFill>
                  <a:srgbClr val="000000"/>
                </a:solidFill>
                <a:latin typeface="Montserrat"/>
              </a:rPr>
              <a:t>й </a:t>
            </a:r>
            <a:r>
              <a:rPr lang="en-US" sz="2200" b="1" dirty="0" err="1">
                <a:solidFill>
                  <a:srgbClr val="000000"/>
                </a:solidFill>
                <a:latin typeface="Montserrat"/>
              </a:rPr>
              <a:t>деятельности</a:t>
            </a:r>
            <a:endParaRPr lang="en-US" sz="2200" b="1" dirty="0">
              <a:solidFill>
                <a:srgbClr val="000000"/>
              </a:solidFill>
              <a:latin typeface="Montserrat"/>
            </a:endParaRPr>
          </a:p>
          <a:p>
            <a:pPr marL="215901" lvl="1">
              <a:lnSpc>
                <a:spcPct val="150000"/>
              </a:lnSpc>
            </a:pPr>
            <a:r>
              <a:rPr lang="ru-RU" sz="2200" b="1" dirty="0">
                <a:solidFill>
                  <a:srgbClr val="000000"/>
                </a:solidFill>
                <a:latin typeface="Montserrat"/>
              </a:rPr>
              <a:t>       л</a:t>
            </a:r>
            <a:r>
              <a:rPr lang="en-US" sz="2200" b="1" dirty="0" err="1">
                <a:solidFill>
                  <a:srgbClr val="000000"/>
                </a:solidFill>
                <a:latin typeface="Montserrat"/>
              </a:rPr>
              <a:t>ичный</a:t>
            </a:r>
            <a:r>
              <a:rPr lang="en-US" sz="22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Montserrat"/>
              </a:rPr>
              <a:t>вклад</a:t>
            </a:r>
            <a:r>
              <a:rPr lang="en-US" sz="2200" b="1" dirty="0">
                <a:solidFill>
                  <a:srgbClr val="000000"/>
                </a:solidFill>
                <a:latin typeface="Montserrat"/>
              </a:rPr>
              <a:t> в </a:t>
            </a:r>
            <a:r>
              <a:rPr lang="en-US" sz="2200" b="1" dirty="0" err="1">
                <a:solidFill>
                  <a:srgbClr val="000000"/>
                </a:solidFill>
                <a:latin typeface="Montserrat"/>
              </a:rPr>
              <a:t>повышение</a:t>
            </a:r>
            <a:r>
              <a:rPr lang="en-US" sz="22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Montserrat"/>
              </a:rPr>
              <a:t>качеств</a:t>
            </a:r>
            <a:r>
              <a:rPr lang="ru-RU" sz="2200" b="1" dirty="0">
                <a:solidFill>
                  <a:srgbClr val="000000"/>
                </a:solidFill>
                <a:latin typeface="Montserrat"/>
              </a:rPr>
              <a:t>а</a:t>
            </a:r>
            <a:r>
              <a:rPr lang="en-US" sz="22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Montserrat"/>
              </a:rPr>
              <a:t>образования</a:t>
            </a:r>
            <a:r>
              <a:rPr lang="en-US" sz="2200" b="1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latin typeface="Montserrat"/>
              </a:rPr>
              <a:t>активн</a:t>
            </a:r>
            <a:r>
              <a:rPr lang="ru-RU" sz="2200" b="1" dirty="0" err="1">
                <a:solidFill>
                  <a:srgbClr val="000000"/>
                </a:solidFill>
                <a:latin typeface="Montserrat"/>
              </a:rPr>
              <a:t>ая</a:t>
            </a:r>
            <a:r>
              <a:rPr lang="ru-RU" sz="2200" b="1" dirty="0">
                <a:solidFill>
                  <a:srgbClr val="000000"/>
                </a:solidFill>
                <a:latin typeface="Montserrat"/>
              </a:rPr>
              <a:t> методическая </a:t>
            </a:r>
            <a:r>
              <a:rPr lang="en-US" sz="2200" b="1" dirty="0" err="1">
                <a:solidFill>
                  <a:srgbClr val="000000"/>
                </a:solidFill>
                <a:latin typeface="Montserrat"/>
              </a:rPr>
              <a:t>позиция</a:t>
            </a:r>
            <a:endParaRPr lang="en-US" sz="2200" b="1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3200"/>
              </a:lnSpc>
            </a:pPr>
            <a:endParaRPr lang="en-US" sz="20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439399" y="1030312"/>
            <a:ext cx="5372717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 b="1" dirty="0">
                <a:solidFill>
                  <a:srgbClr val="B071FF"/>
                </a:solidFill>
                <a:latin typeface="Montserrat" pitchFamily="2" charset="-52"/>
              </a:rPr>
              <a:t>ВКК: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534077" y="1635467"/>
            <a:ext cx="8443338" cy="4193834"/>
            <a:chOff x="0" y="0"/>
            <a:chExt cx="18588622" cy="1141054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588622" cy="11410549"/>
            </a:xfrm>
            <a:custGeom>
              <a:avLst/>
              <a:gdLst/>
              <a:ahLst/>
              <a:cxnLst/>
              <a:rect l="l" t="t" r="r" b="b"/>
              <a:pathLst>
                <a:path w="18588622" h="11410549">
                  <a:moveTo>
                    <a:pt x="0" y="0"/>
                  </a:moveTo>
                  <a:lnTo>
                    <a:pt x="0" y="11410549"/>
                  </a:lnTo>
                  <a:lnTo>
                    <a:pt x="18588622" y="11410549"/>
                  </a:lnTo>
                  <a:lnTo>
                    <a:pt x="18588622" y="0"/>
                  </a:lnTo>
                  <a:lnTo>
                    <a:pt x="0" y="0"/>
                  </a:lnTo>
                  <a:close/>
                  <a:moveTo>
                    <a:pt x="18527661" y="11349589"/>
                  </a:moveTo>
                  <a:lnTo>
                    <a:pt x="59690" y="11349589"/>
                  </a:lnTo>
                  <a:lnTo>
                    <a:pt x="59690" y="59690"/>
                  </a:lnTo>
                  <a:lnTo>
                    <a:pt x="18527661" y="59690"/>
                  </a:lnTo>
                  <a:lnTo>
                    <a:pt x="18527661" y="11349589"/>
                  </a:lnTo>
                  <a:close/>
                </a:path>
              </a:pathLst>
            </a:custGeom>
            <a:solidFill>
              <a:srgbClr val="707BFB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9514078" y="1635465"/>
            <a:ext cx="8443337" cy="4421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06941" lvl="1">
              <a:lnSpc>
                <a:spcPct val="150000"/>
              </a:lnSpc>
            </a:pPr>
            <a:r>
              <a:rPr lang="ru-RU" sz="2200" b="1" dirty="0">
                <a:solidFill>
                  <a:srgbClr val="000000"/>
                </a:solidFill>
                <a:latin typeface="Montserrat"/>
              </a:rPr>
              <a:t>          </a:t>
            </a:r>
            <a:r>
              <a:rPr lang="en-US" sz="2200" b="1" dirty="0" err="1">
                <a:solidFill>
                  <a:srgbClr val="000000"/>
                </a:solidFill>
                <a:latin typeface="Montserrat"/>
              </a:rPr>
              <a:t>результативное</a:t>
            </a:r>
            <a:r>
              <a:rPr lang="en-US" sz="22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Montserrat"/>
              </a:rPr>
              <a:t>участие</a:t>
            </a:r>
            <a:r>
              <a:rPr lang="en-US" sz="2200" b="1" dirty="0">
                <a:solidFill>
                  <a:srgbClr val="000000"/>
                </a:solidFill>
                <a:latin typeface="Montserrat"/>
              </a:rPr>
              <a:t> в </a:t>
            </a:r>
            <a:r>
              <a:rPr lang="en-US" sz="2200" b="1" dirty="0" err="1">
                <a:solidFill>
                  <a:srgbClr val="000000"/>
                </a:solidFill>
                <a:latin typeface="Montserrat"/>
              </a:rPr>
              <a:t>олимпиадах</a:t>
            </a:r>
            <a:r>
              <a:rPr lang="en-US" sz="2200" b="1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ru-RU" sz="2200" b="1" dirty="0">
                <a:solidFill>
                  <a:srgbClr val="000000"/>
                </a:solidFill>
                <a:latin typeface="Montserrat"/>
              </a:rPr>
              <a:t>профессиональных </a:t>
            </a:r>
            <a:r>
              <a:rPr lang="en-US" sz="2200" b="1" dirty="0" err="1">
                <a:solidFill>
                  <a:srgbClr val="000000"/>
                </a:solidFill>
                <a:latin typeface="Montserrat"/>
              </a:rPr>
              <a:t>конкурсах</a:t>
            </a:r>
            <a:r>
              <a:rPr lang="en-US" sz="2200" b="1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latin typeface="Montserrat"/>
              </a:rPr>
              <a:t>фестивалях</a:t>
            </a:r>
            <a:endParaRPr lang="ru-RU" sz="2200" b="1" dirty="0">
              <a:solidFill>
                <a:srgbClr val="000000"/>
              </a:solidFill>
              <a:latin typeface="Montserrat"/>
            </a:endParaRPr>
          </a:p>
          <a:p>
            <a:pPr marL="206941" lvl="1">
              <a:lnSpc>
                <a:spcPct val="150000"/>
              </a:lnSpc>
            </a:pPr>
            <a:r>
              <a:rPr lang="ru-RU" sz="2200" b="1" dirty="0">
                <a:solidFill>
                  <a:srgbClr val="000000"/>
                </a:solidFill>
                <a:latin typeface="Montserrat"/>
              </a:rPr>
              <a:t>         </a:t>
            </a:r>
            <a:r>
              <a:rPr lang="en-US" sz="2200" b="1" dirty="0" err="1">
                <a:solidFill>
                  <a:srgbClr val="000000"/>
                </a:solidFill>
                <a:latin typeface="Montserrat"/>
              </a:rPr>
              <a:t>разработка</a:t>
            </a:r>
            <a:r>
              <a:rPr lang="en-US" sz="22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Montserrat"/>
              </a:rPr>
              <a:t>программно-методических</a:t>
            </a:r>
            <a:r>
              <a:rPr lang="en-US" sz="22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Montserrat"/>
              </a:rPr>
              <a:t>продуктов</a:t>
            </a:r>
            <a:endParaRPr lang="en-US" sz="2200" b="1" dirty="0">
              <a:solidFill>
                <a:srgbClr val="000000"/>
              </a:solidFill>
              <a:latin typeface="Montserrat"/>
            </a:endParaRPr>
          </a:p>
          <a:p>
            <a:pPr marL="206941" lvl="1">
              <a:lnSpc>
                <a:spcPct val="150000"/>
              </a:lnSpc>
            </a:pPr>
            <a:r>
              <a:rPr lang="ru-RU" sz="2200" b="1" dirty="0">
                <a:solidFill>
                  <a:srgbClr val="000000"/>
                </a:solidFill>
                <a:latin typeface="Montserrat"/>
              </a:rPr>
              <a:t>          обоснованный выбор и п</a:t>
            </a:r>
            <a:r>
              <a:rPr lang="en-US" sz="2200" b="1" dirty="0" err="1">
                <a:solidFill>
                  <a:srgbClr val="000000"/>
                </a:solidFill>
                <a:latin typeface="Montserrat"/>
              </a:rPr>
              <a:t>родуктивное</a:t>
            </a:r>
            <a:r>
              <a:rPr lang="en-US" sz="22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Montserrat"/>
              </a:rPr>
              <a:t>использование</a:t>
            </a:r>
            <a:r>
              <a:rPr lang="en-US" sz="22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sz="2200" b="1" dirty="0">
                <a:solidFill>
                  <a:srgbClr val="000000"/>
                </a:solidFill>
                <a:latin typeface="Montserrat"/>
              </a:rPr>
              <a:t>педагогических </a:t>
            </a:r>
            <a:r>
              <a:rPr lang="en-US" sz="2200" b="1" dirty="0" err="1">
                <a:solidFill>
                  <a:srgbClr val="000000"/>
                </a:solidFill>
                <a:latin typeface="Montserrat"/>
              </a:rPr>
              <a:t>образовательных</a:t>
            </a:r>
            <a:r>
              <a:rPr lang="en-US" sz="22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Montserrat"/>
              </a:rPr>
              <a:t>технологий</a:t>
            </a:r>
            <a:r>
              <a:rPr lang="en-US" sz="2200" b="1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latin typeface="Montserrat"/>
              </a:rPr>
              <a:t>экспериментальная</a:t>
            </a:r>
            <a:r>
              <a:rPr lang="en-US" sz="2200" b="1" dirty="0">
                <a:solidFill>
                  <a:srgbClr val="000000"/>
                </a:solidFill>
                <a:latin typeface="Montserrat"/>
              </a:rPr>
              <a:t> и </a:t>
            </a:r>
            <a:r>
              <a:rPr lang="en-US" sz="2200" b="1" dirty="0" err="1">
                <a:solidFill>
                  <a:srgbClr val="000000"/>
                </a:solidFill>
                <a:latin typeface="Montserrat"/>
              </a:rPr>
              <a:t>инновационная</a:t>
            </a:r>
            <a:r>
              <a:rPr lang="en-US" sz="22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Montserrat"/>
              </a:rPr>
              <a:t>деятельность</a:t>
            </a:r>
            <a:endParaRPr lang="en-US" sz="2200" b="1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3067"/>
              </a:lnSpc>
            </a:pPr>
            <a:endParaRPr lang="en-US" sz="1917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05771" y="304165"/>
            <a:ext cx="17276458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600" b="1" dirty="0">
                <a:solidFill>
                  <a:srgbClr val="1D1467"/>
                </a:solidFill>
                <a:latin typeface="Montserrat" panose="00000500000000000000" pitchFamily="2" charset="-52"/>
              </a:rPr>
              <a:t>ТРЕБОВАНИЯ К КВАЛИФИКАЦИОННЫМ КАТЕГОРИЯМ</a:t>
            </a:r>
          </a:p>
        </p:txBody>
      </p:sp>
      <p:sp>
        <p:nvSpPr>
          <p:cNvPr id="11" name="TextBox 11"/>
          <p:cNvSpPr txBox="1"/>
          <p:nvPr/>
        </p:nvSpPr>
        <p:spPr>
          <a:xfrm rot="10800000" flipV="1">
            <a:off x="3886200" y="6172739"/>
            <a:ext cx="13249907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600" b="1" dirty="0">
                <a:solidFill>
                  <a:srgbClr val="1D1467"/>
                </a:solidFill>
                <a:latin typeface="Montserrat" panose="00000500000000000000" pitchFamily="2" charset="-52"/>
              </a:rPr>
              <a:t>ПОВЫШЕНИЕ ТРЕБОВАНИЙ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53567" y="6807362"/>
            <a:ext cx="14224832" cy="4064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801" lvl="1" indent="-215900">
              <a:lnSpc>
                <a:spcPts val="3200"/>
              </a:lnSpc>
              <a:buFont typeface="Arial"/>
              <a:buChar char="•"/>
            </a:pPr>
            <a:r>
              <a:rPr lang="ru-RU" sz="2200" b="1" dirty="0">
                <a:solidFill>
                  <a:srgbClr val="000000"/>
                </a:solidFill>
                <a:latin typeface="Montserrat"/>
              </a:rPr>
              <a:t>доля обучающихся, участвующих в реализации социально – образовательных проектов, социально значимых дел с целью формирования базовых национальных ценностей </a:t>
            </a:r>
          </a:p>
          <a:p>
            <a:pPr marL="215901" lvl="1">
              <a:lnSpc>
                <a:spcPts val="3200"/>
              </a:lnSpc>
            </a:pPr>
            <a:r>
              <a:rPr lang="ru-RU" sz="2200" b="1" dirty="0">
                <a:solidFill>
                  <a:srgbClr val="000000"/>
                </a:solidFill>
                <a:latin typeface="Montserrat"/>
              </a:rPr>
              <a:t>   от 50 % до 100 % (муниципальный уровень)</a:t>
            </a:r>
          </a:p>
          <a:p>
            <a:pPr marL="431801" lvl="1" indent="-215900">
              <a:lnSpc>
                <a:spcPts val="3200"/>
              </a:lnSpc>
              <a:buFont typeface="Arial"/>
              <a:buChar char="•"/>
            </a:pPr>
            <a:r>
              <a:rPr lang="ru-RU" sz="2200" b="1" dirty="0">
                <a:solidFill>
                  <a:srgbClr val="000000"/>
                </a:solidFill>
                <a:latin typeface="Montserrat"/>
              </a:rPr>
              <a:t>участие в мероприятиях муниципального уровня (два раза за </a:t>
            </a:r>
            <a:r>
              <a:rPr lang="ru-RU" sz="2200" b="1" dirty="0" err="1">
                <a:solidFill>
                  <a:srgbClr val="000000"/>
                </a:solidFill>
                <a:latin typeface="Montserrat"/>
              </a:rPr>
              <a:t>межаттестационный</a:t>
            </a:r>
            <a:r>
              <a:rPr lang="ru-RU" sz="2200" b="1" dirty="0">
                <a:solidFill>
                  <a:srgbClr val="000000"/>
                </a:solidFill>
                <a:latin typeface="Montserrat"/>
              </a:rPr>
              <a:t> период), регионального, федерального уровней (системно, не менее одного мероприятия в </a:t>
            </a:r>
            <a:r>
              <a:rPr lang="ru-RU" sz="2200" b="1" dirty="0" err="1">
                <a:solidFill>
                  <a:srgbClr val="000000"/>
                </a:solidFill>
                <a:latin typeface="Montserrat"/>
              </a:rPr>
              <a:t>межаттестационный</a:t>
            </a:r>
            <a:r>
              <a:rPr lang="ru-RU" sz="2200" b="1" dirty="0">
                <a:solidFill>
                  <a:srgbClr val="000000"/>
                </a:solidFill>
                <a:latin typeface="Montserrat"/>
              </a:rPr>
              <a:t> период)</a:t>
            </a:r>
          </a:p>
          <a:p>
            <a:pPr marL="431801" lvl="1" indent="-215900">
              <a:lnSpc>
                <a:spcPts val="3200"/>
              </a:lnSpc>
              <a:buFont typeface="Arial"/>
              <a:buChar char="•"/>
            </a:pPr>
            <a:r>
              <a:rPr lang="ru-RU" sz="2200" b="1" dirty="0">
                <a:solidFill>
                  <a:srgbClr val="000000"/>
                </a:solidFill>
                <a:latin typeface="Montserrat"/>
              </a:rPr>
              <a:t>участие в формировании инновационной инфраструктуры, в проектах, имеющих официальный статус (муниципальный, региональный, федеральный)</a:t>
            </a:r>
          </a:p>
          <a:p>
            <a:pPr marL="431801" lvl="1" indent="-215900">
              <a:lnSpc>
                <a:spcPts val="3200"/>
              </a:lnSpc>
              <a:buFont typeface="Arial"/>
              <a:buChar char="•"/>
            </a:pPr>
            <a:endParaRPr lang="ru-RU" sz="2200" b="1" dirty="0">
              <a:solidFill>
                <a:srgbClr val="000000"/>
              </a:solidFill>
              <a:latin typeface="Montserrat"/>
            </a:endParaRPr>
          </a:p>
          <a:p>
            <a:pPr marL="431801" lvl="1" indent="-215900">
              <a:lnSpc>
                <a:spcPts val="3200"/>
              </a:lnSpc>
              <a:buFont typeface="Arial"/>
              <a:buChar char="•"/>
            </a:pPr>
            <a:endParaRPr lang="en-US" sz="2000" dirty="0">
              <a:latin typeface="Montserra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850902" y="6765985"/>
            <a:ext cx="6931327" cy="781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15901" lvl="1">
              <a:lnSpc>
                <a:spcPts val="3200"/>
              </a:lnSpc>
            </a:pPr>
            <a:r>
              <a:rPr lang="ru-RU" sz="2000" dirty="0">
                <a:solidFill>
                  <a:srgbClr val="000000"/>
                </a:solidFill>
                <a:latin typeface="Montserrat"/>
              </a:rPr>
              <a:t>   </a:t>
            </a:r>
            <a:endParaRPr lang="en-US" sz="2000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3200"/>
              </a:lnSpc>
            </a:pPr>
            <a:endParaRPr lang="en-US" sz="2000" dirty="0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7891" y="6853073"/>
            <a:ext cx="3122983" cy="3109320"/>
          </a:xfrm>
          <a:prstGeom prst="rect">
            <a:avLst/>
          </a:prstGeom>
        </p:spPr>
      </p:pic>
      <p:grpSp>
        <p:nvGrpSpPr>
          <p:cNvPr id="28" name="Group 2"/>
          <p:cNvGrpSpPr/>
          <p:nvPr/>
        </p:nvGrpSpPr>
        <p:grpSpPr>
          <a:xfrm>
            <a:off x="409301" y="1699594"/>
            <a:ext cx="393547" cy="504157"/>
            <a:chOff x="0" y="0"/>
            <a:chExt cx="524730" cy="672209"/>
          </a:xfrm>
        </p:grpSpPr>
        <p:pic>
          <p:nvPicPr>
            <p:cNvPr id="29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50432"/>
              <a:ext cx="443551" cy="421777"/>
            </a:xfrm>
            <a:prstGeom prst="rect">
              <a:avLst/>
            </a:prstGeom>
          </p:spPr>
        </p:pic>
        <p:pic>
          <p:nvPicPr>
            <p:cNvPr id="30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4064" y="0"/>
              <a:ext cx="440666" cy="577063"/>
            </a:xfrm>
            <a:prstGeom prst="rect">
              <a:avLst/>
            </a:prstGeom>
          </p:spPr>
        </p:pic>
      </p:grpSp>
      <p:grpSp>
        <p:nvGrpSpPr>
          <p:cNvPr id="31" name="Group 2"/>
          <p:cNvGrpSpPr/>
          <p:nvPr/>
        </p:nvGrpSpPr>
        <p:grpSpPr>
          <a:xfrm>
            <a:off x="465465" y="2705100"/>
            <a:ext cx="393547" cy="504157"/>
            <a:chOff x="0" y="0"/>
            <a:chExt cx="524730" cy="672209"/>
          </a:xfrm>
        </p:grpSpPr>
        <p:pic>
          <p:nvPicPr>
            <p:cNvPr id="32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50432"/>
              <a:ext cx="443551" cy="421777"/>
            </a:xfrm>
            <a:prstGeom prst="rect">
              <a:avLst/>
            </a:prstGeom>
          </p:spPr>
        </p:pic>
        <p:pic>
          <p:nvPicPr>
            <p:cNvPr id="33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4064" y="0"/>
              <a:ext cx="440666" cy="577063"/>
            </a:xfrm>
            <a:prstGeom prst="rect">
              <a:avLst/>
            </a:prstGeom>
          </p:spPr>
        </p:pic>
      </p:grpSp>
      <p:grpSp>
        <p:nvGrpSpPr>
          <p:cNvPr id="34" name="Group 2"/>
          <p:cNvGrpSpPr/>
          <p:nvPr/>
        </p:nvGrpSpPr>
        <p:grpSpPr>
          <a:xfrm>
            <a:off x="465465" y="3732641"/>
            <a:ext cx="393547" cy="504157"/>
            <a:chOff x="0" y="0"/>
            <a:chExt cx="524730" cy="672209"/>
          </a:xfrm>
        </p:grpSpPr>
        <p:pic>
          <p:nvPicPr>
            <p:cNvPr id="35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50432"/>
              <a:ext cx="443551" cy="421777"/>
            </a:xfrm>
            <a:prstGeom prst="rect">
              <a:avLst/>
            </a:prstGeom>
          </p:spPr>
        </p:pic>
        <p:pic>
          <p:nvPicPr>
            <p:cNvPr id="36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4064" y="0"/>
              <a:ext cx="440666" cy="577063"/>
            </a:xfrm>
            <a:prstGeom prst="rect">
              <a:avLst/>
            </a:prstGeom>
          </p:spPr>
        </p:pic>
      </p:grpSp>
      <p:grpSp>
        <p:nvGrpSpPr>
          <p:cNvPr id="40" name="Group 2"/>
          <p:cNvGrpSpPr/>
          <p:nvPr/>
        </p:nvGrpSpPr>
        <p:grpSpPr>
          <a:xfrm>
            <a:off x="465465" y="4686300"/>
            <a:ext cx="393547" cy="504157"/>
            <a:chOff x="0" y="0"/>
            <a:chExt cx="524730" cy="672209"/>
          </a:xfrm>
        </p:grpSpPr>
        <p:pic>
          <p:nvPicPr>
            <p:cNvPr id="41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50432"/>
              <a:ext cx="443551" cy="421777"/>
            </a:xfrm>
            <a:prstGeom prst="rect">
              <a:avLst/>
            </a:prstGeom>
          </p:spPr>
        </p:pic>
        <p:pic>
          <p:nvPicPr>
            <p:cNvPr id="42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4064" y="0"/>
              <a:ext cx="440666" cy="577063"/>
            </a:xfrm>
            <a:prstGeom prst="rect">
              <a:avLst/>
            </a:prstGeom>
          </p:spPr>
        </p:pic>
      </p:grpSp>
      <p:pic>
        <p:nvPicPr>
          <p:cNvPr id="53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597796">
            <a:off x="7517639" y="5079040"/>
            <a:ext cx="2116614" cy="1068890"/>
          </a:xfrm>
          <a:prstGeom prst="rect">
            <a:avLst/>
          </a:prstGeom>
        </p:spPr>
      </p:pic>
      <p:pic>
        <p:nvPicPr>
          <p:cNvPr id="72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779815" y="4486460"/>
            <a:ext cx="863889" cy="832475"/>
          </a:xfrm>
          <a:prstGeom prst="rect">
            <a:avLst/>
          </a:prstGeom>
        </p:spPr>
      </p:pic>
      <p:pic>
        <p:nvPicPr>
          <p:cNvPr id="73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926318" y="1887419"/>
            <a:ext cx="328269" cy="316332"/>
          </a:xfrm>
          <a:prstGeom prst="rect">
            <a:avLst/>
          </a:prstGeom>
        </p:spPr>
      </p:pic>
      <p:pic>
        <p:nvPicPr>
          <p:cNvPr id="74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926318" y="2892924"/>
            <a:ext cx="328269" cy="316332"/>
          </a:xfrm>
          <a:prstGeom prst="rect">
            <a:avLst/>
          </a:prstGeom>
        </p:spPr>
      </p:pic>
      <p:pic>
        <p:nvPicPr>
          <p:cNvPr id="75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926318" y="3849106"/>
            <a:ext cx="328269" cy="3163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4332" y="1447614"/>
            <a:ext cx="393547" cy="504157"/>
            <a:chOff x="0" y="0"/>
            <a:chExt cx="524730" cy="67220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250432"/>
              <a:ext cx="443551" cy="42177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4064" y="0"/>
              <a:ext cx="440666" cy="577063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773499" y="1243439"/>
            <a:ext cx="2207291" cy="40834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675082" y="2984708"/>
            <a:ext cx="14338252" cy="871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10"/>
              </a:lnSpc>
            </a:pPr>
            <a:r>
              <a:rPr lang="ru-RU" sz="2700" b="1" dirty="0">
                <a:solidFill>
                  <a:srgbClr val="000000"/>
                </a:solidFill>
                <a:latin typeface="Montserrat"/>
              </a:rPr>
              <a:t>с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кан-копи</a:t>
            </a:r>
            <a:r>
              <a:rPr lang="ru-RU" sz="2700" b="1" dirty="0">
                <a:solidFill>
                  <a:srgbClr val="000000"/>
                </a:solidFill>
                <a:latin typeface="Montserrat"/>
              </a:rPr>
              <a:t>я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sz="2700" b="1" dirty="0">
                <a:solidFill>
                  <a:srgbClr val="000000"/>
                </a:solidFill>
                <a:latin typeface="Montserrat"/>
              </a:rPr>
              <a:t>информационно - 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аналитической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справки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 о 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результатах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деятельности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 ПР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43394" y="4688508"/>
            <a:ext cx="13362630" cy="871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10"/>
              </a:lnSpc>
            </a:pPr>
            <a:r>
              <a:rPr lang="ru-RU" sz="2700" b="1" dirty="0">
                <a:solidFill>
                  <a:srgbClr val="000000"/>
                </a:solidFill>
                <a:latin typeface="Montserrat"/>
              </a:rPr>
              <a:t>р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азработанные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учебно-дидактические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комплексы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/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проекты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оценочные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 и 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методические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материалы</a:t>
            </a:r>
            <a:endParaRPr lang="en-US" sz="2700" b="1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75082" y="6481348"/>
            <a:ext cx="15196815" cy="13198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10"/>
              </a:lnSpc>
            </a:pPr>
            <a:r>
              <a:rPr lang="ru-RU" sz="2700" b="1" dirty="0">
                <a:solidFill>
                  <a:srgbClr val="000000"/>
                </a:solidFill>
                <a:latin typeface="Montserrat"/>
              </a:rPr>
              <a:t>с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кан-копии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приказов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 о 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привлечении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 к 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работе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 в 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качестве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члена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жюри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эксперта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наставника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сетевого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педагога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 </a:t>
            </a:r>
            <a:endParaRPr lang="ru-RU" sz="2700" b="1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3510"/>
              </a:lnSpc>
            </a:pPr>
            <a:endParaRPr lang="en-US" sz="2700" dirty="0">
              <a:solidFill>
                <a:srgbClr val="000000"/>
              </a:solidFill>
              <a:latin typeface="Montserrat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704332" y="2188267"/>
            <a:ext cx="393547" cy="504157"/>
            <a:chOff x="0" y="0"/>
            <a:chExt cx="524730" cy="672209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250432"/>
              <a:ext cx="443551" cy="421777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4064" y="0"/>
              <a:ext cx="440666" cy="577063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704332" y="2880993"/>
            <a:ext cx="393547" cy="504157"/>
            <a:chOff x="0" y="0"/>
            <a:chExt cx="524730" cy="672209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250432"/>
              <a:ext cx="443551" cy="4217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4064" y="0"/>
              <a:ext cx="440666" cy="577063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>
            <a:off x="704332" y="3946795"/>
            <a:ext cx="393547" cy="504157"/>
            <a:chOff x="0" y="0"/>
            <a:chExt cx="524730" cy="672209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250432"/>
              <a:ext cx="443551" cy="4217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4064" y="0"/>
              <a:ext cx="440666" cy="577063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704332" y="4599530"/>
            <a:ext cx="393547" cy="504157"/>
            <a:chOff x="0" y="0"/>
            <a:chExt cx="524730" cy="672209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250432"/>
              <a:ext cx="443551" cy="4217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4064" y="0"/>
              <a:ext cx="440666" cy="577063"/>
            </a:xfrm>
            <a:prstGeom prst="rect">
              <a:avLst/>
            </a:prstGeom>
          </p:spPr>
        </p:pic>
      </p:grpSp>
      <p:grpSp>
        <p:nvGrpSpPr>
          <p:cNvPr id="21" name="Group 21"/>
          <p:cNvGrpSpPr/>
          <p:nvPr/>
        </p:nvGrpSpPr>
        <p:grpSpPr>
          <a:xfrm>
            <a:off x="704332" y="5636838"/>
            <a:ext cx="393547" cy="504157"/>
            <a:chOff x="0" y="0"/>
            <a:chExt cx="524730" cy="672209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250432"/>
              <a:ext cx="443551" cy="421777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4064" y="0"/>
              <a:ext cx="440666" cy="577063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704332" y="6434930"/>
            <a:ext cx="393547" cy="504157"/>
            <a:chOff x="0" y="0"/>
            <a:chExt cx="524730" cy="672209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250432"/>
              <a:ext cx="443551" cy="421777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4064" y="0"/>
              <a:ext cx="440666" cy="577063"/>
            </a:xfrm>
            <a:prstGeom prst="rect">
              <a:avLst/>
            </a:prstGeom>
          </p:spPr>
        </p:pic>
      </p:grpSp>
      <p:grpSp>
        <p:nvGrpSpPr>
          <p:cNvPr id="27" name="Group 27"/>
          <p:cNvGrpSpPr/>
          <p:nvPr/>
        </p:nvGrpSpPr>
        <p:grpSpPr>
          <a:xfrm>
            <a:off x="729384" y="7398449"/>
            <a:ext cx="393547" cy="504157"/>
            <a:chOff x="0" y="0"/>
            <a:chExt cx="524730" cy="672209"/>
          </a:xfrm>
        </p:grpSpPr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250432"/>
              <a:ext cx="443551" cy="421777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4064" y="0"/>
              <a:ext cx="440666" cy="577063"/>
            </a:xfrm>
            <a:prstGeom prst="rect">
              <a:avLst/>
            </a:prstGeom>
          </p:spPr>
        </p:pic>
      </p:grpSp>
      <p:grpSp>
        <p:nvGrpSpPr>
          <p:cNvPr id="30" name="Group 30"/>
          <p:cNvGrpSpPr/>
          <p:nvPr/>
        </p:nvGrpSpPr>
        <p:grpSpPr>
          <a:xfrm>
            <a:off x="704332" y="8041247"/>
            <a:ext cx="393547" cy="504157"/>
            <a:chOff x="0" y="0"/>
            <a:chExt cx="524730" cy="672209"/>
          </a:xfrm>
        </p:grpSpPr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250432"/>
              <a:ext cx="443551" cy="421777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4064" y="0"/>
              <a:ext cx="440666" cy="577063"/>
            </a:xfrm>
            <a:prstGeom prst="rect">
              <a:avLst/>
            </a:prstGeom>
          </p:spPr>
        </p:pic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169489" y="8653893"/>
            <a:ext cx="882069" cy="445445"/>
          </a:xfrm>
          <a:prstGeom prst="rect">
            <a:avLst/>
          </a:prstGeom>
        </p:spPr>
      </p:pic>
      <p:grpSp>
        <p:nvGrpSpPr>
          <p:cNvPr id="34" name="Group 34"/>
          <p:cNvGrpSpPr/>
          <p:nvPr/>
        </p:nvGrpSpPr>
        <p:grpSpPr>
          <a:xfrm>
            <a:off x="14725178" y="2471081"/>
            <a:ext cx="3562822" cy="3692043"/>
            <a:chOff x="0" y="0"/>
            <a:chExt cx="4750429" cy="4922724"/>
          </a:xfrm>
        </p:grpSpPr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50429" cy="4922724"/>
            </a:xfrm>
            <a:prstGeom prst="rect">
              <a:avLst/>
            </a:prstGeom>
          </p:spPr>
        </p:pic>
        <p:grpSp>
          <p:nvGrpSpPr>
            <p:cNvPr id="36" name="Group 36"/>
            <p:cNvGrpSpPr/>
            <p:nvPr/>
          </p:nvGrpSpPr>
          <p:grpSpPr>
            <a:xfrm>
              <a:off x="960773" y="856968"/>
              <a:ext cx="1000976" cy="1000976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49"/>
                  </a:lnSpc>
                </a:pPr>
                <a:endParaRPr/>
              </a:p>
            </p:txBody>
          </p:sp>
        </p:grpSp>
      </p:grpSp>
      <p:sp>
        <p:nvSpPr>
          <p:cNvPr id="39" name="TextBox 39"/>
          <p:cNvSpPr txBox="1"/>
          <p:nvPr/>
        </p:nvSpPr>
        <p:spPr>
          <a:xfrm>
            <a:off x="704332" y="308161"/>
            <a:ext cx="17276458" cy="585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600" b="1" dirty="0">
                <a:solidFill>
                  <a:srgbClr val="1D1467"/>
                </a:solidFill>
                <a:latin typeface="Montserrat" panose="00000500000000000000" pitchFamily="2" charset="-52"/>
              </a:rPr>
              <a:t>ДОКУМЕНТЫ ОО, ПОДТВЕРЖДАЮЩИЕ РЕЗУЛЬТАТЫ ПР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652210" y="1563099"/>
            <a:ext cx="14338252" cy="432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10"/>
              </a:lnSpc>
            </a:pPr>
            <a:r>
              <a:rPr lang="ru-RU" sz="2700" b="1" dirty="0">
                <a:solidFill>
                  <a:srgbClr val="000000"/>
                </a:solidFill>
                <a:latin typeface="Montserrat"/>
              </a:rPr>
              <a:t>с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кан-копии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приказов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 ОО, 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подтверждающие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результаты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работы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 ПР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675082" y="2276048"/>
            <a:ext cx="4441918" cy="432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10"/>
              </a:lnSpc>
            </a:pPr>
            <a:r>
              <a:rPr lang="ru-RU" sz="2700" b="1" dirty="0">
                <a:solidFill>
                  <a:srgbClr val="000000"/>
                </a:solidFill>
                <a:latin typeface="Montserrat"/>
              </a:rPr>
              <a:t>ф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ото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 и 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видеоотчеты</a:t>
            </a:r>
            <a:endParaRPr lang="en-US" sz="2700" b="1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652210" y="4029502"/>
            <a:ext cx="10903548" cy="422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10"/>
              </a:lnSpc>
            </a:pPr>
            <a:r>
              <a:rPr lang="ru-RU" sz="2700" b="1" dirty="0">
                <a:solidFill>
                  <a:srgbClr val="000000"/>
                </a:solidFill>
                <a:latin typeface="Montserrat"/>
              </a:rPr>
              <a:t>с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сылки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на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отчетные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материалы</a:t>
            </a:r>
            <a:endParaRPr lang="en-US" sz="2700" b="1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643394" y="5700510"/>
            <a:ext cx="13301746" cy="422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10"/>
              </a:lnSpc>
            </a:pPr>
            <a:r>
              <a:rPr lang="ru-RU" sz="2700" b="1" dirty="0">
                <a:solidFill>
                  <a:srgbClr val="000000"/>
                </a:solidFill>
                <a:latin typeface="Montserrat"/>
              </a:rPr>
              <a:t>с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кан-копии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грамот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сертификатов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удостоверений</a:t>
            </a:r>
            <a:endParaRPr lang="en-US" sz="2700" b="1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614198" y="7530578"/>
            <a:ext cx="10909872" cy="422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10"/>
              </a:lnSpc>
            </a:pPr>
            <a:r>
              <a:rPr lang="ru-RU" sz="2700" b="1" dirty="0">
                <a:solidFill>
                  <a:srgbClr val="000000"/>
                </a:solidFill>
                <a:latin typeface="Montserrat"/>
              </a:rPr>
              <a:t>т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ексты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выступлений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публикаций</a:t>
            </a:r>
            <a:endParaRPr lang="en-US" sz="2700" b="1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675082" y="8112968"/>
            <a:ext cx="16187620" cy="432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10"/>
              </a:lnSpc>
            </a:pPr>
            <a:r>
              <a:rPr lang="ru-RU" sz="2700" b="1" dirty="0">
                <a:solidFill>
                  <a:srgbClr val="000000"/>
                </a:solidFill>
                <a:latin typeface="Montserrat"/>
              </a:rPr>
              <a:t>п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одтверждение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участия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 в 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информационной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/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экспериментальной</a:t>
            </a:r>
            <a:r>
              <a:rPr lang="en-US" sz="27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Montserrat"/>
              </a:rPr>
              <a:t>деятельности</a:t>
            </a:r>
            <a:endParaRPr lang="en-US" sz="2700" b="1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652210" y="9181850"/>
            <a:ext cx="15584218" cy="478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799">
                <a:solidFill>
                  <a:srgbClr val="000000"/>
                </a:solidFill>
                <a:latin typeface="Bryndan Write"/>
              </a:rPr>
              <a:t>ПОЛОЖЕНИЕ О ПРОВЕДЕНИИ ВНУТРЕННЕГО МОНИТОРИНГА ОБРАЗОВАТЕЛЬНОЙ ДЕЯТЕЛЬНОСТИ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8275" y="831332"/>
            <a:ext cx="11918525" cy="844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4800" b="1" dirty="0">
                <a:solidFill>
                  <a:srgbClr val="7030A0"/>
                </a:solidFill>
                <a:latin typeface="Montserrat" panose="00000500000000000000" pitchFamily="2" charset="-52"/>
              </a:rPr>
              <a:t>ИНТЕГРАЦИЯ ВОЗМОЖНОСТЕЙ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4478000" y="184524"/>
            <a:ext cx="3328768" cy="1457667"/>
            <a:chOff x="0" y="0"/>
            <a:chExt cx="4438357" cy="1943557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4438357" cy="1943557"/>
              <a:chOff x="0" y="0"/>
              <a:chExt cx="6350000" cy="278066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54229" y="0"/>
                <a:ext cx="6404229" cy="2780792"/>
              </a:xfrm>
              <a:custGeom>
                <a:avLst/>
                <a:gdLst/>
                <a:ahLst/>
                <a:cxnLst/>
                <a:rect l="l" t="t" r="r" b="b"/>
                <a:pathLst>
                  <a:path w="6404229" h="2780792">
                    <a:moveTo>
                      <a:pt x="6404229" y="1390396"/>
                    </a:moveTo>
                    <a:lnTo>
                      <a:pt x="6404229" y="1390396"/>
                    </a:lnTo>
                    <a:cubicBezTo>
                      <a:pt x="6404229" y="2158238"/>
                      <a:pt x="5781802" y="2780792"/>
                      <a:pt x="5013833" y="2780792"/>
                    </a:cubicBezTo>
                    <a:lnTo>
                      <a:pt x="382270" y="2780792"/>
                    </a:lnTo>
                    <a:lnTo>
                      <a:pt x="382270" y="2780792"/>
                    </a:lnTo>
                    <a:lnTo>
                      <a:pt x="220091" y="2780792"/>
                    </a:lnTo>
                    <a:cubicBezTo>
                      <a:pt x="74676" y="2780792"/>
                      <a:pt x="0" y="2606802"/>
                      <a:pt x="99949" y="2501392"/>
                    </a:cubicBezTo>
                    <a:lnTo>
                      <a:pt x="382270" y="2203577"/>
                    </a:lnTo>
                    <a:lnTo>
                      <a:pt x="382270" y="1882140"/>
                    </a:lnTo>
                    <a:cubicBezTo>
                      <a:pt x="382270" y="842645"/>
                      <a:pt x="1224915" y="0"/>
                      <a:pt x="2264283" y="0"/>
                    </a:cubicBezTo>
                    <a:lnTo>
                      <a:pt x="5013833" y="0"/>
                    </a:lnTo>
                    <a:cubicBezTo>
                      <a:pt x="5781802" y="0"/>
                      <a:pt x="6404229" y="622427"/>
                      <a:pt x="6404229" y="1390396"/>
                    </a:cubicBezTo>
                    <a:close/>
                  </a:path>
                </a:pathLst>
              </a:custGeom>
              <a:solidFill>
                <a:srgbClr val="1D1467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1052906" y="739428"/>
              <a:ext cx="464701" cy="464701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2178454" y="739428"/>
              <a:ext cx="464701" cy="464701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3304003" y="739428"/>
              <a:ext cx="464701" cy="464701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578275" y="3781857"/>
            <a:ext cx="18621834" cy="1731243"/>
            <a:chOff x="0" y="-28575"/>
            <a:chExt cx="24829111" cy="2308325"/>
          </a:xfrm>
        </p:grpSpPr>
        <p:grpSp>
          <p:nvGrpSpPr>
            <p:cNvPr id="13" name="Group 13"/>
            <p:cNvGrpSpPr/>
            <p:nvPr/>
          </p:nvGrpSpPr>
          <p:grpSpPr>
            <a:xfrm>
              <a:off x="12343615" y="0"/>
              <a:ext cx="1351708" cy="1351708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7D51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11926555" y="484080"/>
              <a:ext cx="1339708" cy="383548"/>
              <a:chOff x="0" y="0"/>
              <a:chExt cx="1499377" cy="4292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1499377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499377" h="434340">
                    <a:moveTo>
                      <a:pt x="1481597" y="187960"/>
                    </a:moveTo>
                    <a:lnTo>
                      <a:pt x="1219977" y="11430"/>
                    </a:lnTo>
                    <a:cubicBezTo>
                      <a:pt x="1202197" y="0"/>
                      <a:pt x="1179337" y="3810"/>
                      <a:pt x="1166637" y="21590"/>
                    </a:cubicBezTo>
                    <a:cubicBezTo>
                      <a:pt x="1155207" y="39370"/>
                      <a:pt x="1159017" y="62230"/>
                      <a:pt x="1176797" y="74930"/>
                    </a:cubicBezTo>
                    <a:lnTo>
                      <a:pt x="1335547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335547" y="257810"/>
                    </a:lnTo>
                    <a:lnTo>
                      <a:pt x="1176797" y="364490"/>
                    </a:lnTo>
                    <a:cubicBezTo>
                      <a:pt x="1159017" y="375920"/>
                      <a:pt x="1155207" y="400050"/>
                      <a:pt x="1166637" y="417830"/>
                    </a:cubicBezTo>
                    <a:cubicBezTo>
                      <a:pt x="1174257" y="429260"/>
                      <a:pt x="1185687" y="434340"/>
                      <a:pt x="1198387" y="434340"/>
                    </a:cubicBezTo>
                    <a:cubicBezTo>
                      <a:pt x="1206007" y="434340"/>
                      <a:pt x="1213627" y="431800"/>
                      <a:pt x="1219977" y="427990"/>
                    </a:cubicBezTo>
                    <a:lnTo>
                      <a:pt x="1482867" y="251460"/>
                    </a:lnTo>
                    <a:cubicBezTo>
                      <a:pt x="1493027" y="243840"/>
                      <a:pt x="1499377" y="232410"/>
                      <a:pt x="1499377" y="219710"/>
                    </a:cubicBezTo>
                    <a:cubicBezTo>
                      <a:pt x="1499377" y="207010"/>
                      <a:pt x="1493027" y="195580"/>
                      <a:pt x="1481597" y="18796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1420967" y="423060"/>
              <a:ext cx="505588" cy="505588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>
              <a:off x="13960966" y="-28575"/>
              <a:ext cx="10868145" cy="15388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452"/>
                </a:lnSpc>
              </a:pPr>
              <a:r>
                <a:rPr lang="en-US" sz="4000" dirty="0">
                  <a:solidFill>
                    <a:srgbClr val="000000"/>
                  </a:solidFill>
                  <a:latin typeface="Montserrat"/>
                </a:rPr>
                <a:t>ЦНПП</a:t>
              </a:r>
              <a:r>
                <a:rPr lang="ru-RU" sz="4000" dirty="0">
                  <a:solidFill>
                    <a:srgbClr val="000000"/>
                  </a:solidFill>
                  <a:latin typeface="Montserrat"/>
                </a:rPr>
                <a:t>М</a:t>
              </a:r>
              <a:r>
                <a:rPr lang="en-US" sz="4000" dirty="0">
                  <a:solidFill>
                    <a:srgbClr val="000000"/>
                  </a:solidFill>
                  <a:latin typeface="Montserrat"/>
                </a:rPr>
                <a:t> </a:t>
              </a:r>
              <a:endParaRPr lang="ru-RU" sz="4000" dirty="0">
                <a:solidFill>
                  <a:srgbClr val="000000"/>
                </a:solidFill>
                <a:latin typeface="Montserrat"/>
              </a:endParaRPr>
            </a:p>
            <a:p>
              <a:pPr>
                <a:lnSpc>
                  <a:spcPts val="4452"/>
                </a:lnSpc>
              </a:pPr>
              <a:r>
                <a:rPr lang="en-US" sz="4000" dirty="0">
                  <a:solidFill>
                    <a:srgbClr val="000000"/>
                  </a:solidFill>
                  <a:latin typeface="Montserrat"/>
                </a:rPr>
                <a:t>"Учитель</a:t>
              </a:r>
              <a:r>
                <a:rPr lang="ru-RU" sz="4000" dirty="0">
                  <a:solidFill>
                    <a:srgbClr val="000000"/>
                  </a:solidFill>
                  <a:latin typeface="Montserrat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Montserrat"/>
                </a:rPr>
                <a:t>будущего</a:t>
              </a:r>
              <a:r>
                <a:rPr lang="en-US" sz="4000" dirty="0">
                  <a:solidFill>
                    <a:srgbClr val="000000"/>
                  </a:solidFill>
                  <a:latin typeface="Montserrat"/>
                </a:rPr>
                <a:t>"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11363762" cy="23083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452"/>
                </a:lnSpc>
              </a:pPr>
              <a:r>
                <a:rPr lang="ru-RU" sz="4000" dirty="0">
                  <a:solidFill>
                    <a:srgbClr val="000000"/>
                  </a:solidFill>
                  <a:latin typeface="Montserrat"/>
                </a:rPr>
                <a:t>р</a:t>
              </a:r>
              <a:r>
                <a:rPr lang="en-US" sz="4000" dirty="0" err="1">
                  <a:solidFill>
                    <a:srgbClr val="000000"/>
                  </a:solidFill>
                  <a:latin typeface="Montserrat"/>
                </a:rPr>
                <a:t>езультаты</a:t>
              </a:r>
              <a:r>
                <a:rPr lang="en-US" sz="4000" dirty="0">
                  <a:solidFill>
                    <a:srgbClr val="000000"/>
                  </a:solidFill>
                  <a:latin typeface="Montserrat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Montserrat"/>
                </a:rPr>
                <a:t>независимой</a:t>
              </a:r>
              <a:r>
                <a:rPr lang="en-US" sz="4000" dirty="0">
                  <a:solidFill>
                    <a:srgbClr val="000000"/>
                  </a:solidFill>
                  <a:latin typeface="Montserrat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Montserrat"/>
                </a:rPr>
                <a:t>оценки</a:t>
              </a:r>
              <a:r>
                <a:rPr lang="en-US" sz="4000" dirty="0">
                  <a:solidFill>
                    <a:srgbClr val="000000"/>
                  </a:solidFill>
                  <a:latin typeface="Montserrat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Montserrat"/>
                </a:rPr>
                <a:t>профессиональных</a:t>
              </a:r>
              <a:r>
                <a:rPr lang="en-US" sz="4000" dirty="0">
                  <a:solidFill>
                    <a:srgbClr val="000000"/>
                  </a:solidFill>
                  <a:latin typeface="Montserrat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Montserrat"/>
                </a:rPr>
                <a:t>компетенций</a:t>
              </a:r>
              <a:endParaRPr lang="en-US" sz="4000" dirty="0">
                <a:solidFill>
                  <a:srgbClr val="000000"/>
                </a:solidFill>
                <a:latin typeface="Montserrat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35372" y="5981700"/>
            <a:ext cx="16788712" cy="1154162"/>
            <a:chOff x="0" y="-28575"/>
            <a:chExt cx="22384949" cy="1538884"/>
          </a:xfrm>
        </p:grpSpPr>
        <p:grpSp>
          <p:nvGrpSpPr>
            <p:cNvPr id="21" name="Group 21"/>
            <p:cNvGrpSpPr/>
            <p:nvPr/>
          </p:nvGrpSpPr>
          <p:grpSpPr>
            <a:xfrm>
              <a:off x="12343615" y="0"/>
              <a:ext cx="1351708" cy="1351708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4AAFF"/>
              </a:solidFill>
            </p:spPr>
          </p:sp>
        </p:grpSp>
        <p:grpSp>
          <p:nvGrpSpPr>
            <p:cNvPr id="23" name="Group 23"/>
            <p:cNvGrpSpPr/>
            <p:nvPr/>
          </p:nvGrpSpPr>
          <p:grpSpPr>
            <a:xfrm>
              <a:off x="11926555" y="484080"/>
              <a:ext cx="1339708" cy="383548"/>
              <a:chOff x="0" y="0"/>
              <a:chExt cx="1499377" cy="42926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-5080"/>
                <a:ext cx="1499377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499377" h="434340">
                    <a:moveTo>
                      <a:pt x="1481597" y="187960"/>
                    </a:moveTo>
                    <a:lnTo>
                      <a:pt x="1219977" y="11430"/>
                    </a:lnTo>
                    <a:cubicBezTo>
                      <a:pt x="1202197" y="0"/>
                      <a:pt x="1179337" y="3810"/>
                      <a:pt x="1166637" y="21590"/>
                    </a:cubicBezTo>
                    <a:cubicBezTo>
                      <a:pt x="1155207" y="39370"/>
                      <a:pt x="1159017" y="62230"/>
                      <a:pt x="1176797" y="74930"/>
                    </a:cubicBezTo>
                    <a:lnTo>
                      <a:pt x="1335547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335547" y="257810"/>
                    </a:lnTo>
                    <a:lnTo>
                      <a:pt x="1176797" y="364490"/>
                    </a:lnTo>
                    <a:cubicBezTo>
                      <a:pt x="1159017" y="375920"/>
                      <a:pt x="1155207" y="400050"/>
                      <a:pt x="1166637" y="417830"/>
                    </a:cubicBezTo>
                    <a:cubicBezTo>
                      <a:pt x="1174257" y="429260"/>
                      <a:pt x="1185687" y="434340"/>
                      <a:pt x="1198387" y="434340"/>
                    </a:cubicBezTo>
                    <a:cubicBezTo>
                      <a:pt x="1206007" y="434340"/>
                      <a:pt x="1213627" y="431800"/>
                      <a:pt x="1219977" y="427990"/>
                    </a:cubicBezTo>
                    <a:lnTo>
                      <a:pt x="1482867" y="251460"/>
                    </a:lnTo>
                    <a:cubicBezTo>
                      <a:pt x="1493027" y="243840"/>
                      <a:pt x="1499377" y="232410"/>
                      <a:pt x="1499377" y="219710"/>
                    </a:cubicBezTo>
                    <a:cubicBezTo>
                      <a:pt x="1499377" y="207010"/>
                      <a:pt x="1493027" y="195580"/>
                      <a:pt x="1481597" y="18796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1420967" y="423060"/>
              <a:ext cx="505588" cy="505588"/>
            </a:xfrm>
            <a:prstGeom prst="rect">
              <a:avLst/>
            </a:prstGeom>
          </p:spPr>
        </p:pic>
        <p:sp>
          <p:nvSpPr>
            <p:cNvPr id="26" name="TextBox 26"/>
            <p:cNvSpPr txBox="1"/>
            <p:nvPr/>
          </p:nvSpPr>
          <p:spPr>
            <a:xfrm>
              <a:off x="14169588" y="423060"/>
              <a:ext cx="8215361" cy="769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52"/>
                </a:lnSpc>
              </a:pPr>
              <a:r>
                <a:rPr lang="en-US" sz="4000" dirty="0">
                  <a:solidFill>
                    <a:srgbClr val="000000"/>
                  </a:solidFill>
                  <a:latin typeface="Montserrat"/>
                </a:rPr>
                <a:t>ЕДУ</a:t>
              </a:r>
              <a:endParaRPr lang="en-US" sz="3425" dirty="0">
                <a:solidFill>
                  <a:srgbClr val="000000"/>
                </a:solidFill>
                <a:latin typeface="Montserrat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10716728" cy="1538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52"/>
                </a:lnSpc>
              </a:pPr>
              <a:r>
                <a:rPr lang="ru-RU" sz="4000" dirty="0">
                  <a:solidFill>
                    <a:srgbClr val="000000"/>
                  </a:solidFill>
                  <a:latin typeface="Montserrat"/>
                </a:rPr>
                <a:t>д</a:t>
              </a:r>
              <a:r>
                <a:rPr lang="en-US" sz="4000" dirty="0" err="1">
                  <a:solidFill>
                    <a:srgbClr val="000000"/>
                  </a:solidFill>
                  <a:latin typeface="Montserrat"/>
                </a:rPr>
                <a:t>инамика</a:t>
              </a:r>
              <a:r>
                <a:rPr lang="en-US" sz="4000" dirty="0">
                  <a:solidFill>
                    <a:srgbClr val="000000"/>
                  </a:solidFill>
                  <a:latin typeface="Montserrat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Montserrat"/>
                </a:rPr>
                <a:t>методической</a:t>
              </a:r>
              <a:r>
                <a:rPr lang="en-US" sz="4000" dirty="0">
                  <a:solidFill>
                    <a:srgbClr val="000000"/>
                  </a:solidFill>
                  <a:latin typeface="Montserrat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Montserrat"/>
                </a:rPr>
                <a:t>активности</a:t>
              </a:r>
              <a:endParaRPr lang="en-US" sz="4000" dirty="0">
                <a:solidFill>
                  <a:srgbClr val="000000"/>
                </a:solidFill>
                <a:latin typeface="Montserrat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535372" y="8180338"/>
            <a:ext cx="16788710" cy="915807"/>
            <a:chOff x="0" y="-28575"/>
            <a:chExt cx="22384947" cy="1221077"/>
          </a:xfrm>
        </p:grpSpPr>
        <p:sp>
          <p:nvSpPr>
            <p:cNvPr id="34" name="TextBox 34"/>
            <p:cNvSpPr txBox="1"/>
            <p:nvPr/>
          </p:nvSpPr>
          <p:spPr>
            <a:xfrm>
              <a:off x="14169586" y="423060"/>
              <a:ext cx="8215361" cy="769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52"/>
                </a:lnSpc>
              </a:pPr>
              <a:endParaRPr lang="en-US" sz="4000" dirty="0">
                <a:solidFill>
                  <a:srgbClr val="000000"/>
                </a:solidFill>
                <a:latin typeface="Montserrat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10716728" cy="769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52"/>
                </a:lnSpc>
              </a:pPr>
              <a:endParaRPr lang="en-US" sz="4000" dirty="0">
                <a:solidFill>
                  <a:srgbClr val="000000"/>
                </a:solidFill>
                <a:latin typeface="Montserra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954</Words>
  <Application>Microsoft Office PowerPoint</Application>
  <PresentationFormat>Произвольный</PresentationFormat>
  <Paragraphs>135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Bebas Neue</vt:lpstr>
      <vt:lpstr>Bryndan Write</vt:lpstr>
      <vt:lpstr>Arial</vt:lpstr>
      <vt:lpstr>Montserrat</vt:lpstr>
      <vt:lpstr>Calibri</vt:lpstr>
      <vt:lpstr>Bahnschrift Condensed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Серый Проект Центральный Архитектура Презентация</dc:title>
  <dc:creator>11lis</dc:creator>
  <cp:lastModifiedBy>Алексей Мишарин</cp:lastModifiedBy>
  <cp:revision>59</cp:revision>
  <cp:lastPrinted>2023-01-31T07:56:18Z</cp:lastPrinted>
  <dcterms:created xsi:type="dcterms:W3CDTF">2006-08-16T00:00:00Z</dcterms:created>
  <dcterms:modified xsi:type="dcterms:W3CDTF">2023-02-19T17:15:12Z</dcterms:modified>
  <dc:identifier>DAFX8GDNvHE</dc:identifier>
</cp:coreProperties>
</file>