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23"/>
  </p:notesMasterIdLst>
  <p:sldIdLst>
    <p:sldId id="256" r:id="rId2"/>
    <p:sldId id="257" r:id="rId3"/>
    <p:sldId id="258" r:id="rId4"/>
    <p:sldId id="277" r:id="rId5"/>
    <p:sldId id="283" r:id="rId6"/>
    <p:sldId id="280" r:id="rId7"/>
    <p:sldId id="294" r:id="rId8"/>
    <p:sldId id="279" r:id="rId9"/>
    <p:sldId id="270" r:id="rId10"/>
    <p:sldId id="271" r:id="rId11"/>
    <p:sldId id="285" r:id="rId12"/>
    <p:sldId id="287" r:id="rId13"/>
    <p:sldId id="273" r:id="rId14"/>
    <p:sldId id="274" r:id="rId15"/>
    <p:sldId id="275" r:id="rId16"/>
    <p:sldId id="288" r:id="rId17"/>
    <p:sldId id="289" r:id="rId18"/>
    <p:sldId id="290" r:id="rId19"/>
    <p:sldId id="291" r:id="rId20"/>
    <p:sldId id="293" r:id="rId21"/>
    <p:sldId id="29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99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69" autoAdjust="0"/>
  </p:normalViewPr>
  <p:slideViewPr>
    <p:cSldViewPr>
      <p:cViewPr varScale="1">
        <p:scale>
          <a:sx n="77" d="100"/>
          <a:sy n="77" d="100"/>
        </p:scale>
        <p:origin x="161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3.3311778056728421E-2"/>
          <c:y val="5.3586322543015492E-2"/>
          <c:w val="0.61460781344640436"/>
          <c:h val="0.88776684164479469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11 класс </c:v>
                </c:pt>
              </c:strCache>
            </c:strRef>
          </c:tx>
          <c:explosion val="15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Sheet1!$B$1:$G$1</c:f>
              <c:strCache>
                <c:ptCount val="6"/>
                <c:pt idx="0">
                  <c:v>долг</c:v>
                </c:pt>
                <c:pt idx="1">
                  <c:v>самоопределение</c:v>
                </c:pt>
                <c:pt idx="2">
                  <c:v>благополучие</c:v>
                </c:pt>
                <c:pt idx="3">
                  <c:v>престиж</c:v>
                </c:pt>
                <c:pt idx="4">
                  <c:v>содержание</c:v>
                </c:pt>
                <c:pt idx="5">
                  <c:v>отношение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34</c:v>
                </c:pt>
                <c:pt idx="1">
                  <c:v>31</c:v>
                </c:pt>
                <c:pt idx="2">
                  <c:v>13</c:v>
                </c:pt>
                <c:pt idx="3">
                  <c:v>20</c:v>
                </c:pt>
                <c:pt idx="4">
                  <c:v>21</c:v>
                </c:pt>
                <c:pt idx="5">
                  <c:v>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59666338582676348"/>
          <c:y val="8.5630650335374744E-2"/>
          <c:w val="0.39916994750656182"/>
          <c:h val="0.76622120151648399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6D55B0-97A7-4292-A17F-E467FC9A9D71}" type="doc">
      <dgm:prSet loTypeId="urn:microsoft.com/office/officeart/2005/8/layout/chevronAccent+Icon" loCatId="process" qsTypeId="urn:microsoft.com/office/officeart/2005/8/quickstyle/simple2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1558206F-A500-411A-B668-BDC5D544D133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 smtClean="0"/>
            <a:t>Тема</a:t>
          </a:r>
          <a:endParaRPr lang="ru-RU" sz="1400" b="1" dirty="0"/>
        </a:p>
      </dgm:t>
    </dgm:pt>
    <dgm:pt modelId="{16EE396D-ECA1-4BB6-9813-0EDD4E902153}" type="parTrans" cxnId="{39EF8F3A-7488-4E9B-AF5A-9565C8D9088B}">
      <dgm:prSet/>
      <dgm:spPr/>
      <dgm:t>
        <a:bodyPr/>
        <a:lstStyle/>
        <a:p>
          <a:endParaRPr lang="ru-RU"/>
        </a:p>
      </dgm:t>
    </dgm:pt>
    <dgm:pt modelId="{6C7C606C-30A6-40FB-B016-3368B67D2D7F}" type="sibTrans" cxnId="{39EF8F3A-7488-4E9B-AF5A-9565C8D9088B}">
      <dgm:prSet/>
      <dgm:spPr/>
      <dgm:t>
        <a:bodyPr/>
        <a:lstStyle/>
        <a:p>
          <a:endParaRPr lang="ru-RU"/>
        </a:p>
      </dgm:t>
    </dgm:pt>
    <dgm:pt modelId="{0F82984E-F958-4C65-AA34-66ADCC4E2E5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 smtClean="0"/>
            <a:t>Цель</a:t>
          </a:r>
          <a:endParaRPr lang="ru-RU" sz="2400" b="1" dirty="0"/>
        </a:p>
      </dgm:t>
    </dgm:pt>
    <dgm:pt modelId="{529F32FE-A1A7-4580-BA83-293AAD17136D}" type="parTrans" cxnId="{AE8B2048-983C-4B5F-B1B6-B550EA5DF315}">
      <dgm:prSet/>
      <dgm:spPr/>
      <dgm:t>
        <a:bodyPr/>
        <a:lstStyle/>
        <a:p>
          <a:endParaRPr lang="ru-RU"/>
        </a:p>
      </dgm:t>
    </dgm:pt>
    <dgm:pt modelId="{D59E77CB-94F7-411C-AD42-4B603B277358}" type="sibTrans" cxnId="{AE8B2048-983C-4B5F-B1B6-B550EA5DF315}">
      <dgm:prSet/>
      <dgm:spPr/>
      <dgm:t>
        <a:bodyPr/>
        <a:lstStyle/>
        <a:p>
          <a:endParaRPr lang="ru-RU"/>
        </a:p>
      </dgm:t>
    </dgm:pt>
    <dgm:pt modelId="{14ABF828-5FC7-4CFE-830A-D0F835D0E87C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 smtClean="0"/>
            <a:t>Задачи</a:t>
          </a:r>
          <a:endParaRPr lang="ru-RU" sz="2400" b="1" dirty="0"/>
        </a:p>
      </dgm:t>
    </dgm:pt>
    <dgm:pt modelId="{905878B9-A5F3-4E94-B41A-CA955C3DCAAE}" type="parTrans" cxnId="{B2180FE9-067D-497D-A4B7-59D6ACA40F60}">
      <dgm:prSet/>
      <dgm:spPr/>
      <dgm:t>
        <a:bodyPr/>
        <a:lstStyle/>
        <a:p>
          <a:endParaRPr lang="ru-RU"/>
        </a:p>
      </dgm:t>
    </dgm:pt>
    <dgm:pt modelId="{B64417CF-382E-4207-82DA-C591BA99B549}" type="sibTrans" cxnId="{B2180FE9-067D-497D-A4B7-59D6ACA40F60}">
      <dgm:prSet/>
      <dgm:spPr/>
      <dgm:t>
        <a:bodyPr/>
        <a:lstStyle/>
        <a:p>
          <a:endParaRPr lang="ru-RU"/>
        </a:p>
      </dgm:t>
    </dgm:pt>
    <dgm:pt modelId="{01660D7B-EFF8-45C6-A70E-AD7E5A1A14C7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/>
            <a:t>Критерии</a:t>
          </a:r>
          <a:r>
            <a:rPr lang="ru-RU" sz="1200" dirty="0" smtClean="0"/>
            <a:t> </a:t>
          </a:r>
          <a:r>
            <a:rPr lang="ru-RU" sz="1800" b="1" dirty="0" smtClean="0"/>
            <a:t>результативности</a:t>
          </a:r>
          <a:endParaRPr lang="ru-RU" sz="2400" b="1" dirty="0"/>
        </a:p>
      </dgm:t>
    </dgm:pt>
    <dgm:pt modelId="{0A6DBCDB-924E-4776-AE0C-D78513978D83}" type="parTrans" cxnId="{AB18745E-68E2-4E3A-8E9B-54391D01EC60}">
      <dgm:prSet/>
      <dgm:spPr/>
      <dgm:t>
        <a:bodyPr/>
        <a:lstStyle/>
        <a:p>
          <a:endParaRPr lang="ru-RU"/>
        </a:p>
      </dgm:t>
    </dgm:pt>
    <dgm:pt modelId="{A7FF7203-B6B9-42F6-9B04-B8A2B9D650F0}" type="sibTrans" cxnId="{AB18745E-68E2-4E3A-8E9B-54391D01EC60}">
      <dgm:prSet/>
      <dgm:spPr/>
      <dgm:t>
        <a:bodyPr/>
        <a:lstStyle/>
        <a:p>
          <a:endParaRPr lang="ru-RU"/>
        </a:p>
      </dgm:t>
    </dgm:pt>
    <dgm:pt modelId="{9DBC5816-1EDE-4617-BE03-E09C91055895}" type="pres">
      <dgm:prSet presAssocID="{DE6D55B0-97A7-4292-A17F-E467FC9A9D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A1BD04-0307-47DE-8667-79C5311D436C}" type="pres">
      <dgm:prSet presAssocID="{1558206F-A500-411A-B668-BDC5D544D133}" presName="composite" presStyleCnt="0"/>
      <dgm:spPr/>
    </dgm:pt>
    <dgm:pt modelId="{341A6544-2F3D-409D-A736-048F5B8D40D4}" type="pres">
      <dgm:prSet presAssocID="{1558206F-A500-411A-B668-BDC5D544D133}" presName="bgChev" presStyleLbl="node1" presStyleIdx="0" presStyleCnt="4"/>
      <dgm:spPr>
        <a:ln>
          <a:solidFill>
            <a:schemeClr val="accent6">
              <a:lumMod val="75000"/>
            </a:schemeClr>
          </a:solidFill>
        </a:ln>
      </dgm:spPr>
    </dgm:pt>
    <dgm:pt modelId="{7A8428A7-37FD-40D7-BA83-7EB2B0DB9DE8}" type="pres">
      <dgm:prSet presAssocID="{1558206F-A500-411A-B668-BDC5D544D133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1BF03-D237-4D6E-9337-B76FEA07A1D9}" type="pres">
      <dgm:prSet presAssocID="{6C7C606C-30A6-40FB-B016-3368B67D2D7F}" presName="compositeSpace" presStyleCnt="0"/>
      <dgm:spPr/>
    </dgm:pt>
    <dgm:pt modelId="{6B0D1D2E-5E43-4C4B-9738-BBD91EFD051F}" type="pres">
      <dgm:prSet presAssocID="{0F82984E-F958-4C65-AA34-66ADCC4E2E57}" presName="composite" presStyleCnt="0"/>
      <dgm:spPr/>
    </dgm:pt>
    <dgm:pt modelId="{ED168FB2-8110-4B00-8869-DBF61590E2AD}" type="pres">
      <dgm:prSet presAssocID="{0F82984E-F958-4C65-AA34-66ADCC4E2E57}" presName="bgChev" presStyleLbl="node1" presStyleIdx="1" presStyleCnt="4"/>
      <dgm:spPr>
        <a:ln>
          <a:solidFill>
            <a:schemeClr val="accent6">
              <a:lumMod val="75000"/>
            </a:schemeClr>
          </a:solidFill>
        </a:ln>
      </dgm:spPr>
    </dgm:pt>
    <dgm:pt modelId="{55630081-98AE-49BD-83EC-0E6D0D6B3C30}" type="pres">
      <dgm:prSet presAssocID="{0F82984E-F958-4C65-AA34-66ADCC4E2E57}" presName="tx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427CE-DBCE-4F00-B1EF-C3A32E6F0F1F}" type="pres">
      <dgm:prSet presAssocID="{D59E77CB-94F7-411C-AD42-4B603B277358}" presName="compositeSpace" presStyleCnt="0"/>
      <dgm:spPr/>
    </dgm:pt>
    <dgm:pt modelId="{E4D0D523-F232-4AF8-BD56-BF2FF46EB94B}" type="pres">
      <dgm:prSet presAssocID="{14ABF828-5FC7-4CFE-830A-D0F835D0E87C}" presName="composite" presStyleCnt="0"/>
      <dgm:spPr/>
    </dgm:pt>
    <dgm:pt modelId="{203C8953-06B6-4354-8F8F-7BCC99728BD6}" type="pres">
      <dgm:prSet presAssocID="{14ABF828-5FC7-4CFE-830A-D0F835D0E87C}" presName="bgChev" presStyleLbl="node1" presStyleIdx="2" presStyleCnt="4"/>
      <dgm:spPr>
        <a:ln>
          <a:solidFill>
            <a:schemeClr val="accent6">
              <a:lumMod val="75000"/>
            </a:schemeClr>
          </a:solidFill>
        </a:ln>
      </dgm:spPr>
    </dgm:pt>
    <dgm:pt modelId="{16F068D4-379D-4166-A975-541C79CE4A65}" type="pres">
      <dgm:prSet presAssocID="{14ABF828-5FC7-4CFE-830A-D0F835D0E87C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B25287-BD02-4ACF-9B7D-D730F469A935}" type="pres">
      <dgm:prSet presAssocID="{B64417CF-382E-4207-82DA-C591BA99B549}" presName="compositeSpace" presStyleCnt="0"/>
      <dgm:spPr/>
    </dgm:pt>
    <dgm:pt modelId="{F470532F-A668-44EC-9C61-1DADCDF3D6CF}" type="pres">
      <dgm:prSet presAssocID="{01660D7B-EFF8-45C6-A70E-AD7E5A1A14C7}" presName="composite" presStyleCnt="0"/>
      <dgm:spPr/>
    </dgm:pt>
    <dgm:pt modelId="{8939EB60-89B1-48F0-A2C1-716D56B309E8}" type="pres">
      <dgm:prSet presAssocID="{01660D7B-EFF8-45C6-A70E-AD7E5A1A14C7}" presName="bgChev" presStyleLbl="node1" presStyleIdx="3" presStyleCnt="4"/>
      <dgm:spPr>
        <a:ln>
          <a:solidFill>
            <a:schemeClr val="accent6">
              <a:lumMod val="75000"/>
            </a:schemeClr>
          </a:solidFill>
        </a:ln>
      </dgm:spPr>
    </dgm:pt>
    <dgm:pt modelId="{68DE68D6-5ADB-46D1-B599-F909B533E4B1}" type="pres">
      <dgm:prSet presAssocID="{01660D7B-EFF8-45C6-A70E-AD7E5A1A14C7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DF26CD-7148-4B12-B6F8-98DA79B7A7D2}" type="presOf" srcId="{01660D7B-EFF8-45C6-A70E-AD7E5A1A14C7}" destId="{68DE68D6-5ADB-46D1-B599-F909B533E4B1}" srcOrd="0" destOrd="0" presId="urn:microsoft.com/office/officeart/2005/8/layout/chevronAccent+Icon"/>
    <dgm:cxn modelId="{AB18745E-68E2-4E3A-8E9B-54391D01EC60}" srcId="{DE6D55B0-97A7-4292-A17F-E467FC9A9D71}" destId="{01660D7B-EFF8-45C6-A70E-AD7E5A1A14C7}" srcOrd="3" destOrd="0" parTransId="{0A6DBCDB-924E-4776-AE0C-D78513978D83}" sibTransId="{A7FF7203-B6B9-42F6-9B04-B8A2B9D650F0}"/>
    <dgm:cxn modelId="{89377C3D-F6CE-488D-971E-54F7600110C8}" type="presOf" srcId="{0F82984E-F958-4C65-AA34-66ADCC4E2E57}" destId="{55630081-98AE-49BD-83EC-0E6D0D6B3C30}" srcOrd="0" destOrd="0" presId="urn:microsoft.com/office/officeart/2005/8/layout/chevronAccent+Icon"/>
    <dgm:cxn modelId="{39EF8F3A-7488-4E9B-AF5A-9565C8D9088B}" srcId="{DE6D55B0-97A7-4292-A17F-E467FC9A9D71}" destId="{1558206F-A500-411A-B668-BDC5D544D133}" srcOrd="0" destOrd="0" parTransId="{16EE396D-ECA1-4BB6-9813-0EDD4E902153}" sibTransId="{6C7C606C-30A6-40FB-B016-3368B67D2D7F}"/>
    <dgm:cxn modelId="{848B99BB-377D-4AB5-BFF6-26D9E0FE5924}" type="presOf" srcId="{DE6D55B0-97A7-4292-A17F-E467FC9A9D71}" destId="{9DBC5816-1EDE-4617-BE03-E09C91055895}" srcOrd="0" destOrd="0" presId="urn:microsoft.com/office/officeart/2005/8/layout/chevronAccent+Icon"/>
    <dgm:cxn modelId="{AE8B2048-983C-4B5F-B1B6-B550EA5DF315}" srcId="{DE6D55B0-97A7-4292-A17F-E467FC9A9D71}" destId="{0F82984E-F958-4C65-AA34-66ADCC4E2E57}" srcOrd="1" destOrd="0" parTransId="{529F32FE-A1A7-4580-BA83-293AAD17136D}" sibTransId="{D59E77CB-94F7-411C-AD42-4B603B277358}"/>
    <dgm:cxn modelId="{7E0ECB90-FC8A-45B0-8077-223A86C33FF6}" type="presOf" srcId="{1558206F-A500-411A-B668-BDC5D544D133}" destId="{7A8428A7-37FD-40D7-BA83-7EB2B0DB9DE8}" srcOrd="0" destOrd="0" presId="urn:microsoft.com/office/officeart/2005/8/layout/chevronAccent+Icon"/>
    <dgm:cxn modelId="{B2180FE9-067D-497D-A4B7-59D6ACA40F60}" srcId="{DE6D55B0-97A7-4292-A17F-E467FC9A9D71}" destId="{14ABF828-5FC7-4CFE-830A-D0F835D0E87C}" srcOrd="2" destOrd="0" parTransId="{905878B9-A5F3-4E94-B41A-CA955C3DCAAE}" sibTransId="{B64417CF-382E-4207-82DA-C591BA99B549}"/>
    <dgm:cxn modelId="{1596DB84-2E1E-4743-BD3E-B2B6D791ED97}" type="presOf" srcId="{14ABF828-5FC7-4CFE-830A-D0F835D0E87C}" destId="{16F068D4-379D-4166-A975-541C79CE4A65}" srcOrd="0" destOrd="0" presId="urn:microsoft.com/office/officeart/2005/8/layout/chevronAccent+Icon"/>
    <dgm:cxn modelId="{C08E212D-9060-44C0-BFFB-D0E90DB36A7D}" type="presParOf" srcId="{9DBC5816-1EDE-4617-BE03-E09C91055895}" destId="{7DA1BD04-0307-47DE-8667-79C5311D436C}" srcOrd="0" destOrd="0" presId="urn:microsoft.com/office/officeart/2005/8/layout/chevronAccent+Icon"/>
    <dgm:cxn modelId="{9632D9CD-7A3D-4914-9757-18A21B523CA8}" type="presParOf" srcId="{7DA1BD04-0307-47DE-8667-79C5311D436C}" destId="{341A6544-2F3D-409D-A736-048F5B8D40D4}" srcOrd="0" destOrd="0" presId="urn:microsoft.com/office/officeart/2005/8/layout/chevronAccent+Icon"/>
    <dgm:cxn modelId="{60D8C88B-9EA3-4A47-A76B-D61B3DF75FD5}" type="presParOf" srcId="{7DA1BD04-0307-47DE-8667-79C5311D436C}" destId="{7A8428A7-37FD-40D7-BA83-7EB2B0DB9DE8}" srcOrd="1" destOrd="0" presId="urn:microsoft.com/office/officeart/2005/8/layout/chevronAccent+Icon"/>
    <dgm:cxn modelId="{66436A0F-C8EF-4A62-AA3B-89D219EFB200}" type="presParOf" srcId="{9DBC5816-1EDE-4617-BE03-E09C91055895}" destId="{D581BF03-D237-4D6E-9337-B76FEA07A1D9}" srcOrd="1" destOrd="0" presId="urn:microsoft.com/office/officeart/2005/8/layout/chevronAccent+Icon"/>
    <dgm:cxn modelId="{EB05204E-2556-4D3B-8C9D-21FAF9665107}" type="presParOf" srcId="{9DBC5816-1EDE-4617-BE03-E09C91055895}" destId="{6B0D1D2E-5E43-4C4B-9738-BBD91EFD051F}" srcOrd="2" destOrd="0" presId="urn:microsoft.com/office/officeart/2005/8/layout/chevronAccent+Icon"/>
    <dgm:cxn modelId="{C9A4E309-FDFC-4564-8FA2-09B765444B74}" type="presParOf" srcId="{6B0D1D2E-5E43-4C4B-9738-BBD91EFD051F}" destId="{ED168FB2-8110-4B00-8869-DBF61590E2AD}" srcOrd="0" destOrd="0" presId="urn:microsoft.com/office/officeart/2005/8/layout/chevronAccent+Icon"/>
    <dgm:cxn modelId="{691096AA-CBF0-4F99-9022-24F5038CCA02}" type="presParOf" srcId="{6B0D1D2E-5E43-4C4B-9738-BBD91EFD051F}" destId="{55630081-98AE-49BD-83EC-0E6D0D6B3C30}" srcOrd="1" destOrd="0" presId="urn:microsoft.com/office/officeart/2005/8/layout/chevronAccent+Icon"/>
    <dgm:cxn modelId="{3FA2A2B5-4DCB-467E-9047-A8FE76AC8C0B}" type="presParOf" srcId="{9DBC5816-1EDE-4617-BE03-E09C91055895}" destId="{60B427CE-DBCE-4F00-B1EF-C3A32E6F0F1F}" srcOrd="3" destOrd="0" presId="urn:microsoft.com/office/officeart/2005/8/layout/chevronAccent+Icon"/>
    <dgm:cxn modelId="{66E8F9F6-8B78-4CD6-BB5C-B890E86B9DE6}" type="presParOf" srcId="{9DBC5816-1EDE-4617-BE03-E09C91055895}" destId="{E4D0D523-F232-4AF8-BD56-BF2FF46EB94B}" srcOrd="4" destOrd="0" presId="urn:microsoft.com/office/officeart/2005/8/layout/chevronAccent+Icon"/>
    <dgm:cxn modelId="{9FADCF91-021D-4DD8-ABA7-1C1639441438}" type="presParOf" srcId="{E4D0D523-F232-4AF8-BD56-BF2FF46EB94B}" destId="{203C8953-06B6-4354-8F8F-7BCC99728BD6}" srcOrd="0" destOrd="0" presId="urn:microsoft.com/office/officeart/2005/8/layout/chevronAccent+Icon"/>
    <dgm:cxn modelId="{92B8ACD8-D123-4FD2-B8F9-D671710C204E}" type="presParOf" srcId="{E4D0D523-F232-4AF8-BD56-BF2FF46EB94B}" destId="{16F068D4-379D-4166-A975-541C79CE4A65}" srcOrd="1" destOrd="0" presId="urn:microsoft.com/office/officeart/2005/8/layout/chevronAccent+Icon"/>
    <dgm:cxn modelId="{31E889B2-897E-4A0E-AA8D-A82A431FF577}" type="presParOf" srcId="{9DBC5816-1EDE-4617-BE03-E09C91055895}" destId="{5BB25287-BD02-4ACF-9B7D-D730F469A935}" srcOrd="5" destOrd="0" presId="urn:microsoft.com/office/officeart/2005/8/layout/chevronAccent+Icon"/>
    <dgm:cxn modelId="{0C12FB57-CAF7-4C1B-92B3-BD6E33337556}" type="presParOf" srcId="{9DBC5816-1EDE-4617-BE03-E09C91055895}" destId="{F470532F-A668-44EC-9C61-1DADCDF3D6CF}" srcOrd="6" destOrd="0" presId="urn:microsoft.com/office/officeart/2005/8/layout/chevronAccent+Icon"/>
    <dgm:cxn modelId="{5B3D9D02-36E8-49E9-9280-FC76DC7EF744}" type="presParOf" srcId="{F470532F-A668-44EC-9C61-1DADCDF3D6CF}" destId="{8939EB60-89B1-48F0-A2C1-716D56B309E8}" srcOrd="0" destOrd="0" presId="urn:microsoft.com/office/officeart/2005/8/layout/chevronAccent+Icon"/>
    <dgm:cxn modelId="{D6FBE861-1001-480C-8093-D4AA84795601}" type="presParOf" srcId="{F470532F-A668-44EC-9C61-1DADCDF3D6CF}" destId="{68DE68D6-5ADB-46D1-B599-F909B533E4B1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6D55B0-97A7-4292-A17F-E467FC9A9D71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1558206F-A500-411A-B668-BDC5D544D133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Система работы</a:t>
          </a:r>
          <a:endParaRPr lang="ru-RU" sz="2400" b="1" dirty="0"/>
        </a:p>
      </dgm:t>
    </dgm:pt>
    <dgm:pt modelId="{16EE396D-ECA1-4BB6-9813-0EDD4E902153}" type="parTrans" cxnId="{39EF8F3A-7488-4E9B-AF5A-9565C8D9088B}">
      <dgm:prSet/>
      <dgm:spPr/>
      <dgm:t>
        <a:bodyPr/>
        <a:lstStyle/>
        <a:p>
          <a:endParaRPr lang="ru-RU"/>
        </a:p>
      </dgm:t>
    </dgm:pt>
    <dgm:pt modelId="{6C7C606C-30A6-40FB-B016-3368B67D2D7F}" type="sibTrans" cxnId="{39EF8F3A-7488-4E9B-AF5A-9565C8D9088B}">
      <dgm:prSet/>
      <dgm:spPr/>
      <dgm:t>
        <a:bodyPr/>
        <a:lstStyle/>
        <a:p>
          <a:endParaRPr lang="ru-RU"/>
        </a:p>
      </dgm:t>
    </dgm:pt>
    <dgm:pt modelId="{0F82984E-F958-4C65-AA34-66ADCC4E2E5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Достижения детей</a:t>
          </a:r>
          <a:endParaRPr lang="ru-RU" sz="1800" b="1" dirty="0"/>
        </a:p>
      </dgm:t>
    </dgm:pt>
    <dgm:pt modelId="{529F32FE-A1A7-4580-BA83-293AAD17136D}" type="parTrans" cxnId="{AE8B2048-983C-4B5F-B1B6-B550EA5DF315}">
      <dgm:prSet/>
      <dgm:spPr/>
      <dgm:t>
        <a:bodyPr/>
        <a:lstStyle/>
        <a:p>
          <a:endParaRPr lang="ru-RU"/>
        </a:p>
      </dgm:t>
    </dgm:pt>
    <dgm:pt modelId="{D59E77CB-94F7-411C-AD42-4B603B277358}" type="sibTrans" cxnId="{AE8B2048-983C-4B5F-B1B6-B550EA5DF315}">
      <dgm:prSet/>
      <dgm:spPr/>
      <dgm:t>
        <a:bodyPr/>
        <a:lstStyle/>
        <a:p>
          <a:endParaRPr lang="ru-RU"/>
        </a:p>
      </dgm:t>
    </dgm:pt>
    <dgm:pt modelId="{14ABF828-5FC7-4CFE-830A-D0F835D0E87C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Анализ результатов</a:t>
          </a:r>
          <a:endParaRPr lang="ru-RU" sz="1800" b="1" dirty="0"/>
        </a:p>
      </dgm:t>
    </dgm:pt>
    <dgm:pt modelId="{905878B9-A5F3-4E94-B41A-CA955C3DCAAE}" type="parTrans" cxnId="{B2180FE9-067D-497D-A4B7-59D6ACA40F60}">
      <dgm:prSet/>
      <dgm:spPr/>
      <dgm:t>
        <a:bodyPr/>
        <a:lstStyle/>
        <a:p>
          <a:endParaRPr lang="ru-RU"/>
        </a:p>
      </dgm:t>
    </dgm:pt>
    <dgm:pt modelId="{B64417CF-382E-4207-82DA-C591BA99B549}" type="sibTrans" cxnId="{B2180FE9-067D-497D-A4B7-59D6ACA40F60}">
      <dgm:prSet/>
      <dgm:spPr/>
      <dgm:t>
        <a:bodyPr/>
        <a:lstStyle/>
        <a:p>
          <a:endParaRPr lang="ru-RU"/>
        </a:p>
      </dgm:t>
    </dgm:pt>
    <dgm:pt modelId="{6325E105-1B66-4F4F-937F-A0A8B2844617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>
          <a:solidFill>
            <a:srgbClr val="0070C0"/>
          </a:solidFill>
        </a:ln>
      </dgm:spPr>
      <dgm:t>
        <a:bodyPr/>
        <a:lstStyle/>
        <a:p>
          <a:r>
            <a:rPr lang="ru-RU" sz="1800" b="1" dirty="0" smtClean="0"/>
            <a:t>Представление опыта</a:t>
          </a:r>
          <a:endParaRPr lang="ru-RU" sz="1800" b="1" dirty="0"/>
        </a:p>
      </dgm:t>
    </dgm:pt>
    <dgm:pt modelId="{CAC5B568-581D-40F9-9CDB-9428D14E111F}" type="parTrans" cxnId="{917469D4-5CAE-482C-959C-A2D01E756CB5}">
      <dgm:prSet/>
      <dgm:spPr/>
      <dgm:t>
        <a:bodyPr/>
        <a:lstStyle/>
        <a:p>
          <a:endParaRPr lang="ru-RU"/>
        </a:p>
      </dgm:t>
    </dgm:pt>
    <dgm:pt modelId="{99F33CB8-61B0-482F-83B4-462637F9EC88}" type="sibTrans" cxnId="{917469D4-5CAE-482C-959C-A2D01E756CB5}">
      <dgm:prSet/>
      <dgm:spPr/>
      <dgm:t>
        <a:bodyPr/>
        <a:lstStyle/>
        <a:p>
          <a:endParaRPr lang="ru-RU"/>
        </a:p>
      </dgm:t>
    </dgm:pt>
    <dgm:pt modelId="{9DBC5816-1EDE-4617-BE03-E09C91055895}" type="pres">
      <dgm:prSet presAssocID="{DE6D55B0-97A7-4292-A17F-E467FC9A9D71}" presName="Name0" presStyleCnt="0">
        <dgm:presLayoutVars>
          <dgm:dir/>
          <dgm:resizeHandles val="exact"/>
        </dgm:presLayoutVars>
      </dgm:prSet>
      <dgm:spPr/>
    </dgm:pt>
    <dgm:pt modelId="{7DA1BD04-0307-47DE-8667-79C5311D436C}" type="pres">
      <dgm:prSet presAssocID="{1558206F-A500-411A-B668-BDC5D544D133}" presName="composite" presStyleCnt="0"/>
      <dgm:spPr/>
    </dgm:pt>
    <dgm:pt modelId="{341A6544-2F3D-409D-A736-048F5B8D40D4}" type="pres">
      <dgm:prSet presAssocID="{1558206F-A500-411A-B668-BDC5D544D133}" presName="bgChev" presStyleLbl="node1" presStyleIdx="0" presStyleCnt="4"/>
      <dgm:spPr>
        <a:ln>
          <a:solidFill>
            <a:srgbClr val="0070C0"/>
          </a:solidFill>
        </a:ln>
      </dgm:spPr>
    </dgm:pt>
    <dgm:pt modelId="{7A8428A7-37FD-40D7-BA83-7EB2B0DB9DE8}" type="pres">
      <dgm:prSet presAssocID="{1558206F-A500-411A-B668-BDC5D544D133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1BF03-D237-4D6E-9337-B76FEA07A1D9}" type="pres">
      <dgm:prSet presAssocID="{6C7C606C-30A6-40FB-B016-3368B67D2D7F}" presName="compositeSpace" presStyleCnt="0"/>
      <dgm:spPr/>
    </dgm:pt>
    <dgm:pt modelId="{6B0D1D2E-5E43-4C4B-9738-BBD91EFD051F}" type="pres">
      <dgm:prSet presAssocID="{0F82984E-F958-4C65-AA34-66ADCC4E2E57}" presName="composite" presStyleCnt="0"/>
      <dgm:spPr/>
    </dgm:pt>
    <dgm:pt modelId="{ED168FB2-8110-4B00-8869-DBF61590E2AD}" type="pres">
      <dgm:prSet presAssocID="{0F82984E-F958-4C65-AA34-66ADCC4E2E57}" presName="bgChev" presStyleLbl="node1" presStyleIdx="1" presStyleCnt="4"/>
      <dgm:spPr>
        <a:ln>
          <a:solidFill>
            <a:srgbClr val="0070C0"/>
          </a:solidFill>
        </a:ln>
      </dgm:spPr>
    </dgm:pt>
    <dgm:pt modelId="{55630081-98AE-49BD-83EC-0E6D0D6B3C30}" type="pres">
      <dgm:prSet presAssocID="{0F82984E-F958-4C65-AA34-66ADCC4E2E57}" presName="txNode" presStyleLbl="fgAcc1" presStyleIdx="1" presStyleCnt="4" custScaleX="1180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427CE-DBCE-4F00-B1EF-C3A32E6F0F1F}" type="pres">
      <dgm:prSet presAssocID="{D59E77CB-94F7-411C-AD42-4B603B277358}" presName="compositeSpace" presStyleCnt="0"/>
      <dgm:spPr/>
    </dgm:pt>
    <dgm:pt modelId="{E4D0D523-F232-4AF8-BD56-BF2FF46EB94B}" type="pres">
      <dgm:prSet presAssocID="{14ABF828-5FC7-4CFE-830A-D0F835D0E87C}" presName="composite" presStyleCnt="0"/>
      <dgm:spPr/>
    </dgm:pt>
    <dgm:pt modelId="{203C8953-06B6-4354-8F8F-7BCC99728BD6}" type="pres">
      <dgm:prSet presAssocID="{14ABF828-5FC7-4CFE-830A-D0F835D0E87C}" presName="bgChev" presStyleLbl="node1" presStyleIdx="2" presStyleCnt="4"/>
      <dgm:spPr>
        <a:ln>
          <a:solidFill>
            <a:srgbClr val="0070C0"/>
          </a:solidFill>
        </a:ln>
      </dgm:spPr>
    </dgm:pt>
    <dgm:pt modelId="{16F068D4-379D-4166-A975-541C79CE4A65}" type="pres">
      <dgm:prSet presAssocID="{14ABF828-5FC7-4CFE-830A-D0F835D0E87C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D3ED56-EA6E-4BD2-B9AF-D71A4A17D817}" type="pres">
      <dgm:prSet presAssocID="{B64417CF-382E-4207-82DA-C591BA99B549}" presName="compositeSpace" presStyleCnt="0"/>
      <dgm:spPr/>
    </dgm:pt>
    <dgm:pt modelId="{3FF0079F-B25D-4E94-819E-95618807DB62}" type="pres">
      <dgm:prSet presAssocID="{6325E105-1B66-4F4F-937F-A0A8B2844617}" presName="composite" presStyleCnt="0"/>
      <dgm:spPr/>
    </dgm:pt>
    <dgm:pt modelId="{3FCC7DEA-F5F8-422D-8C33-EE49DE09D99D}" type="pres">
      <dgm:prSet presAssocID="{6325E105-1B66-4F4F-937F-A0A8B2844617}" presName="bgChev" presStyleLbl="node1" presStyleIdx="3" presStyleCnt="4"/>
      <dgm:spPr>
        <a:ln>
          <a:solidFill>
            <a:srgbClr val="0070C0"/>
          </a:solidFill>
        </a:ln>
      </dgm:spPr>
    </dgm:pt>
    <dgm:pt modelId="{A8F03FE1-DBAB-4627-BDAE-45469F08C69A}" type="pres">
      <dgm:prSet presAssocID="{6325E105-1B66-4F4F-937F-A0A8B2844617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6BE20E-70C9-4EDD-9BCB-F790F42C1BEE}" type="presOf" srcId="{1558206F-A500-411A-B668-BDC5D544D133}" destId="{7A8428A7-37FD-40D7-BA83-7EB2B0DB9DE8}" srcOrd="0" destOrd="0" presId="urn:microsoft.com/office/officeart/2005/8/layout/chevronAccent+Icon"/>
    <dgm:cxn modelId="{39EF8F3A-7488-4E9B-AF5A-9565C8D9088B}" srcId="{DE6D55B0-97A7-4292-A17F-E467FC9A9D71}" destId="{1558206F-A500-411A-B668-BDC5D544D133}" srcOrd="0" destOrd="0" parTransId="{16EE396D-ECA1-4BB6-9813-0EDD4E902153}" sibTransId="{6C7C606C-30A6-40FB-B016-3368B67D2D7F}"/>
    <dgm:cxn modelId="{33449390-3218-4647-8326-B6C3F17769C0}" type="presOf" srcId="{0F82984E-F958-4C65-AA34-66ADCC4E2E57}" destId="{55630081-98AE-49BD-83EC-0E6D0D6B3C30}" srcOrd="0" destOrd="0" presId="urn:microsoft.com/office/officeart/2005/8/layout/chevronAccent+Icon"/>
    <dgm:cxn modelId="{083DD815-D47F-404C-86DB-82AEBF8C94B8}" type="presOf" srcId="{DE6D55B0-97A7-4292-A17F-E467FC9A9D71}" destId="{9DBC5816-1EDE-4617-BE03-E09C91055895}" srcOrd="0" destOrd="0" presId="urn:microsoft.com/office/officeart/2005/8/layout/chevronAccent+Icon"/>
    <dgm:cxn modelId="{AE8B2048-983C-4B5F-B1B6-B550EA5DF315}" srcId="{DE6D55B0-97A7-4292-A17F-E467FC9A9D71}" destId="{0F82984E-F958-4C65-AA34-66ADCC4E2E57}" srcOrd="1" destOrd="0" parTransId="{529F32FE-A1A7-4580-BA83-293AAD17136D}" sibTransId="{D59E77CB-94F7-411C-AD42-4B603B277358}"/>
    <dgm:cxn modelId="{B2180FE9-067D-497D-A4B7-59D6ACA40F60}" srcId="{DE6D55B0-97A7-4292-A17F-E467FC9A9D71}" destId="{14ABF828-5FC7-4CFE-830A-D0F835D0E87C}" srcOrd="2" destOrd="0" parTransId="{905878B9-A5F3-4E94-B41A-CA955C3DCAAE}" sibTransId="{B64417CF-382E-4207-82DA-C591BA99B549}"/>
    <dgm:cxn modelId="{F4265C00-F37B-4FA7-A964-04ED982C5A17}" type="presOf" srcId="{14ABF828-5FC7-4CFE-830A-D0F835D0E87C}" destId="{16F068D4-379D-4166-A975-541C79CE4A65}" srcOrd="0" destOrd="0" presId="urn:microsoft.com/office/officeart/2005/8/layout/chevronAccent+Icon"/>
    <dgm:cxn modelId="{917469D4-5CAE-482C-959C-A2D01E756CB5}" srcId="{DE6D55B0-97A7-4292-A17F-E467FC9A9D71}" destId="{6325E105-1B66-4F4F-937F-A0A8B2844617}" srcOrd="3" destOrd="0" parTransId="{CAC5B568-581D-40F9-9CDB-9428D14E111F}" sibTransId="{99F33CB8-61B0-482F-83B4-462637F9EC88}"/>
    <dgm:cxn modelId="{1B85039F-22F3-4679-BF90-D27413DE9B85}" type="presOf" srcId="{6325E105-1B66-4F4F-937F-A0A8B2844617}" destId="{A8F03FE1-DBAB-4627-BDAE-45469F08C69A}" srcOrd="0" destOrd="0" presId="urn:microsoft.com/office/officeart/2005/8/layout/chevronAccent+Icon"/>
    <dgm:cxn modelId="{F3D8B065-2A9B-4CDE-B407-1B55C853CA6D}" type="presParOf" srcId="{9DBC5816-1EDE-4617-BE03-E09C91055895}" destId="{7DA1BD04-0307-47DE-8667-79C5311D436C}" srcOrd="0" destOrd="0" presId="urn:microsoft.com/office/officeart/2005/8/layout/chevronAccent+Icon"/>
    <dgm:cxn modelId="{4958E1A9-67B3-47D9-85C5-E9F9A62C47A6}" type="presParOf" srcId="{7DA1BD04-0307-47DE-8667-79C5311D436C}" destId="{341A6544-2F3D-409D-A736-048F5B8D40D4}" srcOrd="0" destOrd="0" presId="urn:microsoft.com/office/officeart/2005/8/layout/chevronAccent+Icon"/>
    <dgm:cxn modelId="{67B90A0D-E5D2-419E-904E-17AF2045C04C}" type="presParOf" srcId="{7DA1BD04-0307-47DE-8667-79C5311D436C}" destId="{7A8428A7-37FD-40D7-BA83-7EB2B0DB9DE8}" srcOrd="1" destOrd="0" presId="urn:microsoft.com/office/officeart/2005/8/layout/chevronAccent+Icon"/>
    <dgm:cxn modelId="{E8751A7C-E492-4AFF-BBDD-07B6DC2C3627}" type="presParOf" srcId="{9DBC5816-1EDE-4617-BE03-E09C91055895}" destId="{D581BF03-D237-4D6E-9337-B76FEA07A1D9}" srcOrd="1" destOrd="0" presId="urn:microsoft.com/office/officeart/2005/8/layout/chevronAccent+Icon"/>
    <dgm:cxn modelId="{2D6BA073-26FE-4C77-B2D9-32BE17F3EAD9}" type="presParOf" srcId="{9DBC5816-1EDE-4617-BE03-E09C91055895}" destId="{6B0D1D2E-5E43-4C4B-9738-BBD91EFD051F}" srcOrd="2" destOrd="0" presId="urn:microsoft.com/office/officeart/2005/8/layout/chevronAccent+Icon"/>
    <dgm:cxn modelId="{85BF3749-9674-49A1-BA16-22397B1B7A55}" type="presParOf" srcId="{6B0D1D2E-5E43-4C4B-9738-BBD91EFD051F}" destId="{ED168FB2-8110-4B00-8869-DBF61590E2AD}" srcOrd="0" destOrd="0" presId="urn:microsoft.com/office/officeart/2005/8/layout/chevronAccent+Icon"/>
    <dgm:cxn modelId="{C68B8951-B5D3-4B81-8B8D-E90FBC2C2903}" type="presParOf" srcId="{6B0D1D2E-5E43-4C4B-9738-BBD91EFD051F}" destId="{55630081-98AE-49BD-83EC-0E6D0D6B3C30}" srcOrd="1" destOrd="0" presId="urn:microsoft.com/office/officeart/2005/8/layout/chevronAccent+Icon"/>
    <dgm:cxn modelId="{74D52787-3064-4516-BDF6-0F0DF5D3246E}" type="presParOf" srcId="{9DBC5816-1EDE-4617-BE03-E09C91055895}" destId="{60B427CE-DBCE-4F00-B1EF-C3A32E6F0F1F}" srcOrd="3" destOrd="0" presId="urn:microsoft.com/office/officeart/2005/8/layout/chevronAccent+Icon"/>
    <dgm:cxn modelId="{53DEB039-C0F3-4D8A-8010-31AC3915C964}" type="presParOf" srcId="{9DBC5816-1EDE-4617-BE03-E09C91055895}" destId="{E4D0D523-F232-4AF8-BD56-BF2FF46EB94B}" srcOrd="4" destOrd="0" presId="urn:microsoft.com/office/officeart/2005/8/layout/chevronAccent+Icon"/>
    <dgm:cxn modelId="{7650BCF1-7DF4-4F15-ABFE-25EF4D4FEDB6}" type="presParOf" srcId="{E4D0D523-F232-4AF8-BD56-BF2FF46EB94B}" destId="{203C8953-06B6-4354-8F8F-7BCC99728BD6}" srcOrd="0" destOrd="0" presId="urn:microsoft.com/office/officeart/2005/8/layout/chevronAccent+Icon"/>
    <dgm:cxn modelId="{F7C052D3-2363-4B0A-8959-C2EB6EB2F53C}" type="presParOf" srcId="{E4D0D523-F232-4AF8-BD56-BF2FF46EB94B}" destId="{16F068D4-379D-4166-A975-541C79CE4A65}" srcOrd="1" destOrd="0" presId="urn:microsoft.com/office/officeart/2005/8/layout/chevronAccent+Icon"/>
    <dgm:cxn modelId="{49197C9D-FD03-4C52-9DAF-DB22F80D431B}" type="presParOf" srcId="{9DBC5816-1EDE-4617-BE03-E09C91055895}" destId="{87D3ED56-EA6E-4BD2-B9AF-D71A4A17D817}" srcOrd="5" destOrd="0" presId="urn:microsoft.com/office/officeart/2005/8/layout/chevronAccent+Icon"/>
    <dgm:cxn modelId="{8A0B98C1-931E-469D-8A28-E65D5757F287}" type="presParOf" srcId="{9DBC5816-1EDE-4617-BE03-E09C91055895}" destId="{3FF0079F-B25D-4E94-819E-95618807DB62}" srcOrd="6" destOrd="0" presId="urn:microsoft.com/office/officeart/2005/8/layout/chevronAccent+Icon"/>
    <dgm:cxn modelId="{1F4AA52D-5EDA-4092-80CD-842809E0AADE}" type="presParOf" srcId="{3FF0079F-B25D-4E94-819E-95618807DB62}" destId="{3FCC7DEA-F5F8-422D-8C33-EE49DE09D99D}" srcOrd="0" destOrd="0" presId="urn:microsoft.com/office/officeart/2005/8/layout/chevronAccent+Icon"/>
    <dgm:cxn modelId="{43BAD6F9-C9A4-4F96-94D3-CC57FF21107E}" type="presParOf" srcId="{3FF0079F-B25D-4E94-819E-95618807DB62}" destId="{A8F03FE1-DBAB-4627-BDAE-45469F08C69A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6D55B0-97A7-4292-A17F-E467FC9A9D71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1558206F-A500-411A-B668-BDC5D544D133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Вывод о достижении цели</a:t>
          </a:r>
          <a:endParaRPr lang="ru-RU" sz="1800" b="1" dirty="0"/>
        </a:p>
      </dgm:t>
    </dgm:pt>
    <dgm:pt modelId="{16EE396D-ECA1-4BB6-9813-0EDD4E902153}" type="parTrans" cxnId="{39EF8F3A-7488-4E9B-AF5A-9565C8D9088B}">
      <dgm:prSet/>
      <dgm:spPr/>
      <dgm:t>
        <a:bodyPr/>
        <a:lstStyle/>
        <a:p>
          <a:endParaRPr lang="ru-RU"/>
        </a:p>
      </dgm:t>
    </dgm:pt>
    <dgm:pt modelId="{6C7C606C-30A6-40FB-B016-3368B67D2D7F}" type="sibTrans" cxnId="{39EF8F3A-7488-4E9B-AF5A-9565C8D9088B}">
      <dgm:prSet/>
      <dgm:spPr/>
      <dgm:t>
        <a:bodyPr/>
        <a:lstStyle/>
        <a:p>
          <a:endParaRPr lang="ru-RU"/>
        </a:p>
      </dgm:t>
    </dgm:pt>
    <dgm:pt modelId="{14ABF828-5FC7-4CFE-830A-D0F835D0E87C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Перспективы работы</a:t>
          </a:r>
          <a:endParaRPr lang="ru-RU" sz="1800" b="1" dirty="0"/>
        </a:p>
      </dgm:t>
    </dgm:pt>
    <dgm:pt modelId="{905878B9-A5F3-4E94-B41A-CA955C3DCAAE}" type="parTrans" cxnId="{B2180FE9-067D-497D-A4B7-59D6ACA40F60}">
      <dgm:prSet/>
      <dgm:spPr/>
      <dgm:t>
        <a:bodyPr/>
        <a:lstStyle/>
        <a:p>
          <a:endParaRPr lang="ru-RU"/>
        </a:p>
      </dgm:t>
    </dgm:pt>
    <dgm:pt modelId="{B64417CF-382E-4207-82DA-C591BA99B549}" type="sibTrans" cxnId="{B2180FE9-067D-497D-A4B7-59D6ACA40F60}">
      <dgm:prSet/>
      <dgm:spPr/>
      <dgm:t>
        <a:bodyPr/>
        <a:lstStyle/>
        <a:p>
          <a:endParaRPr lang="ru-RU"/>
        </a:p>
      </dgm:t>
    </dgm:pt>
    <dgm:pt modelId="{24E50D34-CE89-4158-AF7E-A99D5B8E86D6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99FF66"/>
        </a:solidFill>
        <a:ln>
          <a:solidFill>
            <a:srgbClr val="009900"/>
          </a:solidFill>
        </a:ln>
      </dgm:spPr>
      <dgm:t>
        <a:bodyPr/>
        <a:lstStyle/>
        <a:p>
          <a:r>
            <a:rPr lang="ru-RU" sz="1800" b="1" dirty="0" smtClean="0"/>
            <a:t>Выполнение задач</a:t>
          </a:r>
          <a:endParaRPr lang="ru-RU" sz="1800" b="1" dirty="0"/>
        </a:p>
      </dgm:t>
    </dgm:pt>
    <dgm:pt modelId="{1D835A41-F81C-469A-95E9-3757002C9A85}" type="parTrans" cxnId="{B0014848-8EF9-4280-BDDB-9D2E2E07DA6B}">
      <dgm:prSet/>
      <dgm:spPr/>
      <dgm:t>
        <a:bodyPr/>
        <a:lstStyle/>
        <a:p>
          <a:endParaRPr lang="ru-RU"/>
        </a:p>
      </dgm:t>
    </dgm:pt>
    <dgm:pt modelId="{1E409645-4C7E-4932-9CB5-C2BBE64452F5}" type="sibTrans" cxnId="{B0014848-8EF9-4280-BDDB-9D2E2E07DA6B}">
      <dgm:prSet/>
      <dgm:spPr/>
      <dgm:t>
        <a:bodyPr/>
        <a:lstStyle/>
        <a:p>
          <a:endParaRPr lang="ru-RU"/>
        </a:p>
      </dgm:t>
    </dgm:pt>
    <dgm:pt modelId="{9DBC5816-1EDE-4617-BE03-E09C91055895}" type="pres">
      <dgm:prSet presAssocID="{DE6D55B0-97A7-4292-A17F-E467FC9A9D7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1EDA30-7965-483C-BB76-0B7F1309B22E}" type="pres">
      <dgm:prSet presAssocID="{24E50D34-CE89-4158-AF7E-A99D5B8E86D6}" presName="composite" presStyleCnt="0"/>
      <dgm:spPr/>
    </dgm:pt>
    <dgm:pt modelId="{35E79F30-CB0E-48E4-BCFA-D99475B5305A}" type="pres">
      <dgm:prSet presAssocID="{24E50D34-CE89-4158-AF7E-A99D5B8E86D6}" presName="bgChev" presStyleLbl="node1" presStyleIdx="0" presStyleCnt="3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EB1CDF0A-0864-4C79-843A-14C949EF410A}" type="pres">
      <dgm:prSet presAssocID="{24E50D34-CE89-4158-AF7E-A99D5B8E86D6}" presName="txNode" presStyleLbl="fgAcc1" presStyleIdx="0" presStyleCnt="3" custScaleX="1179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6EE184-3381-42CF-9316-D53F3C1D8119}" type="pres">
      <dgm:prSet presAssocID="{1E409645-4C7E-4932-9CB5-C2BBE64452F5}" presName="compositeSpace" presStyleCnt="0"/>
      <dgm:spPr/>
    </dgm:pt>
    <dgm:pt modelId="{7DA1BD04-0307-47DE-8667-79C5311D436C}" type="pres">
      <dgm:prSet presAssocID="{1558206F-A500-411A-B668-BDC5D544D133}" presName="composite" presStyleCnt="0"/>
      <dgm:spPr/>
    </dgm:pt>
    <dgm:pt modelId="{341A6544-2F3D-409D-A736-048F5B8D40D4}" type="pres">
      <dgm:prSet presAssocID="{1558206F-A500-411A-B668-BDC5D544D133}" presName="bgChev" presStyleLbl="node1" presStyleIdx="1" presStyleCnt="3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7A8428A7-37FD-40D7-BA83-7EB2B0DB9DE8}" type="pres">
      <dgm:prSet presAssocID="{1558206F-A500-411A-B668-BDC5D544D133}" presName="txNode" presStyleLbl="fgAcc1" presStyleIdx="1" presStyleCnt="3" custScaleX="1185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1BF03-D237-4D6E-9337-B76FEA07A1D9}" type="pres">
      <dgm:prSet presAssocID="{6C7C606C-30A6-40FB-B016-3368B67D2D7F}" presName="compositeSpace" presStyleCnt="0"/>
      <dgm:spPr/>
    </dgm:pt>
    <dgm:pt modelId="{E4D0D523-F232-4AF8-BD56-BF2FF46EB94B}" type="pres">
      <dgm:prSet presAssocID="{14ABF828-5FC7-4CFE-830A-D0F835D0E87C}" presName="composite" presStyleCnt="0"/>
      <dgm:spPr/>
    </dgm:pt>
    <dgm:pt modelId="{203C8953-06B6-4354-8F8F-7BCC99728BD6}" type="pres">
      <dgm:prSet presAssocID="{14ABF828-5FC7-4CFE-830A-D0F835D0E87C}" presName="bgChev" presStyleLbl="node1" presStyleIdx="2" presStyleCnt="3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>
        <a:ln>
          <a:solidFill>
            <a:srgbClr val="009900"/>
          </a:solidFill>
        </a:ln>
      </dgm:spPr>
    </dgm:pt>
    <dgm:pt modelId="{16F068D4-379D-4166-A975-541C79CE4A65}" type="pres">
      <dgm:prSet presAssocID="{14ABF828-5FC7-4CFE-830A-D0F835D0E87C}" presName="txNode" presStyleLbl="fgAcc1" presStyleIdx="2" presStyleCnt="3" custScaleX="1276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6041B8-8EEF-414F-A698-250D51BE2D13}" type="presOf" srcId="{14ABF828-5FC7-4CFE-830A-D0F835D0E87C}" destId="{16F068D4-379D-4166-A975-541C79CE4A65}" srcOrd="0" destOrd="0" presId="urn:microsoft.com/office/officeart/2005/8/layout/chevronAccent+Icon"/>
    <dgm:cxn modelId="{39EF8F3A-7488-4E9B-AF5A-9565C8D9088B}" srcId="{DE6D55B0-97A7-4292-A17F-E467FC9A9D71}" destId="{1558206F-A500-411A-B668-BDC5D544D133}" srcOrd="1" destOrd="0" parTransId="{16EE396D-ECA1-4BB6-9813-0EDD4E902153}" sibTransId="{6C7C606C-30A6-40FB-B016-3368B67D2D7F}"/>
    <dgm:cxn modelId="{AF98FD70-34C2-4D79-95E2-210674193800}" type="presOf" srcId="{1558206F-A500-411A-B668-BDC5D544D133}" destId="{7A8428A7-37FD-40D7-BA83-7EB2B0DB9DE8}" srcOrd="0" destOrd="0" presId="urn:microsoft.com/office/officeart/2005/8/layout/chevronAccent+Icon"/>
    <dgm:cxn modelId="{B0014848-8EF9-4280-BDDB-9D2E2E07DA6B}" srcId="{DE6D55B0-97A7-4292-A17F-E467FC9A9D71}" destId="{24E50D34-CE89-4158-AF7E-A99D5B8E86D6}" srcOrd="0" destOrd="0" parTransId="{1D835A41-F81C-469A-95E9-3757002C9A85}" sibTransId="{1E409645-4C7E-4932-9CB5-C2BBE64452F5}"/>
    <dgm:cxn modelId="{B7DAF37B-3294-4D61-AFAA-7E88912A3ADC}" type="presOf" srcId="{24E50D34-CE89-4158-AF7E-A99D5B8E86D6}" destId="{EB1CDF0A-0864-4C79-843A-14C949EF410A}" srcOrd="0" destOrd="0" presId="urn:microsoft.com/office/officeart/2005/8/layout/chevronAccent+Icon"/>
    <dgm:cxn modelId="{6F9112A4-A528-478F-A478-CD7226628E30}" type="presOf" srcId="{DE6D55B0-97A7-4292-A17F-E467FC9A9D71}" destId="{9DBC5816-1EDE-4617-BE03-E09C91055895}" srcOrd="0" destOrd="0" presId="urn:microsoft.com/office/officeart/2005/8/layout/chevronAccent+Icon"/>
    <dgm:cxn modelId="{B2180FE9-067D-497D-A4B7-59D6ACA40F60}" srcId="{DE6D55B0-97A7-4292-A17F-E467FC9A9D71}" destId="{14ABF828-5FC7-4CFE-830A-D0F835D0E87C}" srcOrd="2" destOrd="0" parTransId="{905878B9-A5F3-4E94-B41A-CA955C3DCAAE}" sibTransId="{B64417CF-382E-4207-82DA-C591BA99B549}"/>
    <dgm:cxn modelId="{D155FC4E-BA88-443E-AC21-E9F2861B7B9F}" type="presParOf" srcId="{9DBC5816-1EDE-4617-BE03-E09C91055895}" destId="{6E1EDA30-7965-483C-BB76-0B7F1309B22E}" srcOrd="0" destOrd="0" presId="urn:microsoft.com/office/officeart/2005/8/layout/chevronAccent+Icon"/>
    <dgm:cxn modelId="{85E212D7-C4BC-415C-B4B5-0D87AC2849EB}" type="presParOf" srcId="{6E1EDA30-7965-483C-BB76-0B7F1309B22E}" destId="{35E79F30-CB0E-48E4-BCFA-D99475B5305A}" srcOrd="0" destOrd="0" presId="urn:microsoft.com/office/officeart/2005/8/layout/chevronAccent+Icon"/>
    <dgm:cxn modelId="{FEF5A4BC-2E07-4335-8925-19E815697F87}" type="presParOf" srcId="{6E1EDA30-7965-483C-BB76-0B7F1309B22E}" destId="{EB1CDF0A-0864-4C79-843A-14C949EF410A}" srcOrd="1" destOrd="0" presId="urn:microsoft.com/office/officeart/2005/8/layout/chevronAccent+Icon"/>
    <dgm:cxn modelId="{885571AA-5D1E-41F1-A7C9-2F32FA689A02}" type="presParOf" srcId="{9DBC5816-1EDE-4617-BE03-E09C91055895}" destId="{C96EE184-3381-42CF-9316-D53F3C1D8119}" srcOrd="1" destOrd="0" presId="urn:microsoft.com/office/officeart/2005/8/layout/chevronAccent+Icon"/>
    <dgm:cxn modelId="{FDF85B0B-6EB0-445E-AAB3-30CDDB32FCFC}" type="presParOf" srcId="{9DBC5816-1EDE-4617-BE03-E09C91055895}" destId="{7DA1BD04-0307-47DE-8667-79C5311D436C}" srcOrd="2" destOrd="0" presId="urn:microsoft.com/office/officeart/2005/8/layout/chevronAccent+Icon"/>
    <dgm:cxn modelId="{7BAC14BA-2FB6-4B3B-9C40-15BBCE9A6546}" type="presParOf" srcId="{7DA1BD04-0307-47DE-8667-79C5311D436C}" destId="{341A6544-2F3D-409D-A736-048F5B8D40D4}" srcOrd="0" destOrd="0" presId="urn:microsoft.com/office/officeart/2005/8/layout/chevronAccent+Icon"/>
    <dgm:cxn modelId="{E1D1FD5E-26DD-49B2-8940-183D4254C1E8}" type="presParOf" srcId="{7DA1BD04-0307-47DE-8667-79C5311D436C}" destId="{7A8428A7-37FD-40D7-BA83-7EB2B0DB9DE8}" srcOrd="1" destOrd="0" presId="urn:microsoft.com/office/officeart/2005/8/layout/chevronAccent+Icon"/>
    <dgm:cxn modelId="{4D660987-6F5B-4206-B80A-5D04525229CD}" type="presParOf" srcId="{9DBC5816-1EDE-4617-BE03-E09C91055895}" destId="{D581BF03-D237-4D6E-9337-B76FEA07A1D9}" srcOrd="3" destOrd="0" presId="urn:microsoft.com/office/officeart/2005/8/layout/chevronAccent+Icon"/>
    <dgm:cxn modelId="{B4078FB9-7813-47AB-9925-6A5B67414418}" type="presParOf" srcId="{9DBC5816-1EDE-4617-BE03-E09C91055895}" destId="{E4D0D523-F232-4AF8-BD56-BF2FF46EB94B}" srcOrd="4" destOrd="0" presId="urn:microsoft.com/office/officeart/2005/8/layout/chevronAccent+Icon"/>
    <dgm:cxn modelId="{EFDC1E2E-8FE3-47B5-AB8F-F74484031F5C}" type="presParOf" srcId="{E4D0D523-F232-4AF8-BD56-BF2FF46EB94B}" destId="{203C8953-06B6-4354-8F8F-7BCC99728BD6}" srcOrd="0" destOrd="0" presId="urn:microsoft.com/office/officeart/2005/8/layout/chevronAccent+Icon"/>
    <dgm:cxn modelId="{BE8EEDA4-5EAC-4880-804F-7E1E7F99DD2C}" type="presParOf" srcId="{E4D0D523-F232-4AF8-BD56-BF2FF46EB94B}" destId="{16F068D4-379D-4166-A975-541C79CE4A65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A6544-2F3D-409D-A736-048F5B8D40D4}">
      <dsp:nvSpPr>
        <dsp:cNvPr id="0" name=""/>
        <dsp:cNvSpPr/>
      </dsp:nvSpPr>
      <dsp:spPr>
        <a:xfrm>
          <a:off x="4008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A8428A7-37FD-40D7-BA83-7EB2B0DB9DE8}">
      <dsp:nvSpPr>
        <dsp:cNvPr id="0" name=""/>
        <dsp:cNvSpPr/>
      </dsp:nvSpPr>
      <dsp:spPr>
        <a:xfrm>
          <a:off x="507099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0000"/>
                <a:lumMod val="110000"/>
              </a:schemeClr>
            </a:gs>
            <a:gs pos="100000">
              <a:schemeClr val="accent6">
                <a:tint val="82000"/>
              </a:schemeClr>
            </a:gs>
          </a:gsLst>
          <a:lin ang="5400000" scaled="0"/>
        </a:gradFill>
        <a:ln w="9525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Тема</a:t>
          </a:r>
          <a:endParaRPr lang="ru-RU" sz="1400" b="1" kern="1200" dirty="0"/>
        </a:p>
      </dsp:txBody>
      <dsp:txXfrm>
        <a:off x="528428" y="720352"/>
        <a:ext cx="1550464" cy="685566"/>
      </dsp:txXfrm>
    </dsp:sp>
    <dsp:sp modelId="{ED168FB2-8110-4B00-8869-DBF61590E2AD}">
      <dsp:nvSpPr>
        <dsp:cNvPr id="0" name=""/>
        <dsp:cNvSpPr/>
      </dsp:nvSpPr>
      <dsp:spPr>
        <a:xfrm>
          <a:off x="2158915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rnd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5630081-98AE-49BD-83EC-0E6D0D6B3C30}">
      <dsp:nvSpPr>
        <dsp:cNvPr id="0" name=""/>
        <dsp:cNvSpPr/>
      </dsp:nvSpPr>
      <dsp:spPr>
        <a:xfrm>
          <a:off x="2662006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0000"/>
                <a:lumMod val="110000"/>
              </a:schemeClr>
            </a:gs>
            <a:gs pos="100000">
              <a:schemeClr val="accent6">
                <a:tint val="82000"/>
              </a:schemeClr>
            </a:gs>
          </a:gsLst>
          <a:lin ang="5400000" scaled="0"/>
        </a:gradFill>
        <a:ln w="9525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Цель</a:t>
          </a:r>
          <a:endParaRPr lang="ru-RU" sz="2400" b="1" kern="1200" dirty="0"/>
        </a:p>
      </dsp:txBody>
      <dsp:txXfrm>
        <a:off x="2683335" y="720352"/>
        <a:ext cx="1550464" cy="685566"/>
      </dsp:txXfrm>
    </dsp:sp>
    <dsp:sp modelId="{203C8953-06B6-4354-8F8F-7BCC99728BD6}">
      <dsp:nvSpPr>
        <dsp:cNvPr id="0" name=""/>
        <dsp:cNvSpPr/>
      </dsp:nvSpPr>
      <dsp:spPr>
        <a:xfrm>
          <a:off x="4313822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rnd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6F068D4-379D-4166-A975-541C79CE4A65}">
      <dsp:nvSpPr>
        <dsp:cNvPr id="0" name=""/>
        <dsp:cNvSpPr/>
      </dsp:nvSpPr>
      <dsp:spPr>
        <a:xfrm>
          <a:off x="4816914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0000"/>
                <a:lumMod val="110000"/>
              </a:schemeClr>
            </a:gs>
            <a:gs pos="100000">
              <a:schemeClr val="accent6">
                <a:tint val="82000"/>
              </a:schemeClr>
            </a:gs>
          </a:gsLst>
          <a:lin ang="5400000" scaled="0"/>
        </a:gradFill>
        <a:ln w="9525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Задачи</a:t>
          </a:r>
          <a:endParaRPr lang="ru-RU" sz="2400" b="1" kern="1200" dirty="0"/>
        </a:p>
      </dsp:txBody>
      <dsp:txXfrm>
        <a:off x="4838243" y="720352"/>
        <a:ext cx="1550464" cy="685566"/>
      </dsp:txXfrm>
    </dsp:sp>
    <dsp:sp modelId="{8939EB60-89B1-48F0-A2C1-716D56B309E8}">
      <dsp:nvSpPr>
        <dsp:cNvPr id="0" name=""/>
        <dsp:cNvSpPr/>
      </dsp:nvSpPr>
      <dsp:spPr>
        <a:xfrm>
          <a:off x="6468730" y="516967"/>
          <a:ext cx="1886592" cy="728224"/>
        </a:xfrm>
        <a:prstGeom prst="chevron">
          <a:avLst>
            <a:gd name="adj" fmla="val 4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rnd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8DE68D6-5ADB-46D1-B599-F909B533E4B1}">
      <dsp:nvSpPr>
        <dsp:cNvPr id="0" name=""/>
        <dsp:cNvSpPr/>
      </dsp:nvSpPr>
      <dsp:spPr>
        <a:xfrm>
          <a:off x="6971821" y="699023"/>
          <a:ext cx="1593122" cy="7282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60000"/>
                <a:lumMod val="110000"/>
              </a:schemeClr>
            </a:gs>
            <a:gs pos="100000">
              <a:schemeClr val="accent6">
                <a:tint val="82000"/>
              </a:schemeClr>
            </a:gs>
          </a:gsLst>
          <a:lin ang="5400000" scaled="0"/>
        </a:gradFill>
        <a:ln w="9525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Критерии</a:t>
          </a:r>
          <a:r>
            <a:rPr lang="ru-RU" sz="1200" kern="1200" dirty="0" smtClean="0"/>
            <a:t> </a:t>
          </a:r>
          <a:r>
            <a:rPr lang="ru-RU" sz="1800" b="1" kern="1200" dirty="0" smtClean="0"/>
            <a:t>результативности</a:t>
          </a:r>
          <a:endParaRPr lang="ru-RU" sz="2400" b="1" kern="1200" dirty="0"/>
        </a:p>
      </dsp:txBody>
      <dsp:txXfrm>
        <a:off x="6993150" y="720352"/>
        <a:ext cx="1550464" cy="685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1A6544-2F3D-409D-A736-048F5B8D40D4}">
      <dsp:nvSpPr>
        <dsp:cNvPr id="0" name=""/>
        <dsp:cNvSpPr/>
      </dsp:nvSpPr>
      <dsp:spPr>
        <a:xfrm>
          <a:off x="1651" y="358033"/>
          <a:ext cx="1799191" cy="69448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8428A7-37FD-40D7-BA83-7EB2B0DB9DE8}">
      <dsp:nvSpPr>
        <dsp:cNvPr id="0" name=""/>
        <dsp:cNvSpPr/>
      </dsp:nvSpPr>
      <dsp:spPr>
        <a:xfrm>
          <a:off x="481435" y="531655"/>
          <a:ext cx="1519317" cy="6944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60000"/>
                <a:lumMod val="110000"/>
              </a:schemeClr>
            </a:gs>
            <a:gs pos="100000">
              <a:schemeClr val="accent5">
                <a:tint val="82000"/>
              </a:schemeClr>
            </a:gs>
          </a:gsLst>
          <a:lin ang="5400000" scaled="0"/>
        </a:gradFill>
        <a:ln w="9525" cap="rnd" cmpd="sng" algn="ctr">
          <a:solidFill>
            <a:srgbClr val="0070C0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Система работы</a:t>
          </a:r>
          <a:endParaRPr lang="ru-RU" sz="2400" b="1" kern="1200" dirty="0"/>
        </a:p>
      </dsp:txBody>
      <dsp:txXfrm>
        <a:off x="501776" y="551996"/>
        <a:ext cx="1478635" cy="653805"/>
      </dsp:txXfrm>
    </dsp:sp>
    <dsp:sp modelId="{ED168FB2-8110-4B00-8869-DBF61590E2AD}">
      <dsp:nvSpPr>
        <dsp:cNvPr id="0" name=""/>
        <dsp:cNvSpPr/>
      </dsp:nvSpPr>
      <dsp:spPr>
        <a:xfrm>
          <a:off x="2056727" y="358033"/>
          <a:ext cx="1799191" cy="69448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630081-98AE-49BD-83EC-0E6D0D6B3C30}">
      <dsp:nvSpPr>
        <dsp:cNvPr id="0" name=""/>
        <dsp:cNvSpPr/>
      </dsp:nvSpPr>
      <dsp:spPr>
        <a:xfrm>
          <a:off x="2399560" y="531655"/>
          <a:ext cx="1793219" cy="6944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60000"/>
                <a:lumMod val="110000"/>
              </a:schemeClr>
            </a:gs>
            <a:gs pos="100000">
              <a:schemeClr val="accent5">
                <a:tint val="82000"/>
              </a:schemeClr>
            </a:gs>
          </a:gsLst>
          <a:lin ang="5400000" scaled="0"/>
        </a:gradFill>
        <a:ln w="9525" cap="rnd" cmpd="sng" algn="ctr">
          <a:solidFill>
            <a:srgbClr val="0070C0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Достижения детей</a:t>
          </a:r>
          <a:endParaRPr lang="ru-RU" sz="1800" b="1" kern="1200" dirty="0"/>
        </a:p>
      </dsp:txBody>
      <dsp:txXfrm>
        <a:off x="2419901" y="551996"/>
        <a:ext cx="1752537" cy="653805"/>
      </dsp:txXfrm>
    </dsp:sp>
    <dsp:sp modelId="{203C8953-06B6-4354-8F8F-7BCC99728BD6}">
      <dsp:nvSpPr>
        <dsp:cNvPr id="0" name=""/>
        <dsp:cNvSpPr/>
      </dsp:nvSpPr>
      <dsp:spPr>
        <a:xfrm>
          <a:off x="4248755" y="358033"/>
          <a:ext cx="1799191" cy="69448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068D4-379D-4166-A975-541C79CE4A65}">
      <dsp:nvSpPr>
        <dsp:cNvPr id="0" name=""/>
        <dsp:cNvSpPr/>
      </dsp:nvSpPr>
      <dsp:spPr>
        <a:xfrm>
          <a:off x="4728539" y="531655"/>
          <a:ext cx="1519317" cy="6944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60000"/>
                <a:lumMod val="110000"/>
              </a:schemeClr>
            </a:gs>
            <a:gs pos="100000">
              <a:schemeClr val="accent5">
                <a:tint val="82000"/>
              </a:schemeClr>
            </a:gs>
          </a:gsLst>
          <a:lin ang="5400000" scaled="0"/>
        </a:gradFill>
        <a:ln w="9525" cap="rnd" cmpd="sng" algn="ctr">
          <a:solidFill>
            <a:srgbClr val="0070C0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Анализ результатов</a:t>
          </a:r>
          <a:endParaRPr lang="ru-RU" sz="1800" b="1" kern="1200" dirty="0"/>
        </a:p>
      </dsp:txBody>
      <dsp:txXfrm>
        <a:off x="4748880" y="551996"/>
        <a:ext cx="1478635" cy="653805"/>
      </dsp:txXfrm>
    </dsp:sp>
    <dsp:sp modelId="{3FCC7DEA-F5F8-422D-8C33-EE49DE09D99D}">
      <dsp:nvSpPr>
        <dsp:cNvPr id="0" name=""/>
        <dsp:cNvSpPr/>
      </dsp:nvSpPr>
      <dsp:spPr>
        <a:xfrm>
          <a:off x="6303831" y="358033"/>
          <a:ext cx="1799191" cy="694487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03FE1-DBAB-4627-BDAE-45469F08C69A}">
      <dsp:nvSpPr>
        <dsp:cNvPr id="0" name=""/>
        <dsp:cNvSpPr/>
      </dsp:nvSpPr>
      <dsp:spPr>
        <a:xfrm>
          <a:off x="6783615" y="531655"/>
          <a:ext cx="1519317" cy="6944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tint val="60000"/>
                <a:lumMod val="110000"/>
              </a:schemeClr>
            </a:gs>
            <a:gs pos="100000">
              <a:schemeClr val="accent5">
                <a:tint val="82000"/>
              </a:schemeClr>
            </a:gs>
          </a:gsLst>
          <a:lin ang="5400000" scaled="0"/>
        </a:gradFill>
        <a:ln w="9525" cap="rnd" cmpd="sng" algn="ctr">
          <a:solidFill>
            <a:srgbClr val="0070C0"/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Представление опыта</a:t>
          </a:r>
          <a:endParaRPr lang="ru-RU" sz="1800" b="1" kern="1200" dirty="0"/>
        </a:p>
      </dsp:txBody>
      <dsp:txXfrm>
        <a:off x="6803956" y="551996"/>
        <a:ext cx="1478635" cy="6538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E79F30-CB0E-48E4-BCFA-D99475B5305A}">
      <dsp:nvSpPr>
        <dsp:cNvPr id="0" name=""/>
        <dsp:cNvSpPr/>
      </dsp:nvSpPr>
      <dsp:spPr>
        <a:xfrm>
          <a:off x="3970" y="387339"/>
          <a:ext cx="2158130" cy="833038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rnd" cmpd="sng" algn="ctr">
          <a:solidFill>
            <a:srgbClr val="009900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EB1CDF0A-0864-4C79-843A-14C949EF410A}">
      <dsp:nvSpPr>
        <dsp:cNvPr id="0" name=""/>
        <dsp:cNvSpPr/>
      </dsp:nvSpPr>
      <dsp:spPr>
        <a:xfrm>
          <a:off x="415590" y="595598"/>
          <a:ext cx="2150183" cy="833038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rnd" cmpd="sng" algn="ctr">
          <a:solidFill>
            <a:srgbClr val="009900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Выполнение задач</a:t>
          </a:r>
          <a:endParaRPr lang="ru-RU" sz="1800" b="1" kern="1200" dirty="0"/>
        </a:p>
      </dsp:txBody>
      <dsp:txXfrm>
        <a:off x="439989" y="619997"/>
        <a:ext cx="2101385" cy="784240"/>
      </dsp:txXfrm>
    </dsp:sp>
    <dsp:sp modelId="{341A6544-2F3D-409D-A736-048F5B8D40D4}">
      <dsp:nvSpPr>
        <dsp:cNvPr id="0" name=""/>
        <dsp:cNvSpPr/>
      </dsp:nvSpPr>
      <dsp:spPr>
        <a:xfrm>
          <a:off x="2632915" y="387339"/>
          <a:ext cx="2158130" cy="833038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rnd" cmpd="sng" algn="ctr">
          <a:solidFill>
            <a:srgbClr val="009900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7A8428A7-37FD-40D7-BA83-7EB2B0DB9DE8}">
      <dsp:nvSpPr>
        <dsp:cNvPr id="0" name=""/>
        <dsp:cNvSpPr/>
      </dsp:nvSpPr>
      <dsp:spPr>
        <a:xfrm>
          <a:off x="3039451" y="595598"/>
          <a:ext cx="2160352" cy="833038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rnd" cmpd="sng" algn="ctr">
          <a:solidFill>
            <a:srgbClr val="009900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Вывод о достижении цели</a:t>
          </a:r>
          <a:endParaRPr lang="ru-RU" sz="1800" b="1" kern="1200" dirty="0"/>
        </a:p>
      </dsp:txBody>
      <dsp:txXfrm>
        <a:off x="3063850" y="619997"/>
        <a:ext cx="2111554" cy="784240"/>
      </dsp:txXfrm>
    </dsp:sp>
    <dsp:sp modelId="{203C8953-06B6-4354-8F8F-7BCC99728BD6}">
      <dsp:nvSpPr>
        <dsp:cNvPr id="0" name=""/>
        <dsp:cNvSpPr/>
      </dsp:nvSpPr>
      <dsp:spPr>
        <a:xfrm>
          <a:off x="5266946" y="387339"/>
          <a:ext cx="2158130" cy="833038"/>
        </a:xfrm>
        <a:prstGeom prst="chevron">
          <a:avLst>
            <a:gd name="adj" fmla="val 40000"/>
          </a:avLst>
        </a:prstGeom>
        <a:solidFill>
          <a:schemeClr val="accent3"/>
        </a:solidFill>
        <a:ln w="25400" cap="rnd" cmpd="sng" algn="ctr">
          <a:solidFill>
            <a:srgbClr val="009900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</dsp:sp>
    <dsp:sp modelId="{16F068D4-379D-4166-A975-541C79CE4A65}">
      <dsp:nvSpPr>
        <dsp:cNvPr id="0" name=""/>
        <dsp:cNvSpPr/>
      </dsp:nvSpPr>
      <dsp:spPr>
        <a:xfrm>
          <a:off x="5590406" y="595598"/>
          <a:ext cx="2326502" cy="833038"/>
        </a:xfrm>
        <a:prstGeom prst="roundRect">
          <a:avLst>
            <a:gd name="adj" fmla="val 10000"/>
          </a:avLst>
        </a:prstGeom>
        <a:solidFill>
          <a:srgbClr val="99FF66"/>
        </a:solidFill>
        <a:ln w="9525" cap="rnd" cmpd="sng" algn="ctr">
          <a:solidFill>
            <a:srgbClr val="009900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Перспективы работы</a:t>
          </a:r>
          <a:endParaRPr lang="ru-RU" sz="1800" b="1" kern="1200" dirty="0"/>
        </a:p>
      </dsp:txBody>
      <dsp:txXfrm>
        <a:off x="5614805" y="619997"/>
        <a:ext cx="2277704" cy="784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4E94A-44F9-4FD8-81B2-5B66813AA12F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C4614-A5A3-45BA-8C17-8463F6CFF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12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86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C4614-A5A3-45BA-8C17-8463F6CFF5A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6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709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89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5969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212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932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0183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503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55838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691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89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49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756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2648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68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501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09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90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1DBEA2D-6335-4027-9358-44652DD23EBA}" type="datetimeFigureOut">
              <a:rPr lang="ru-RU" smtClean="0"/>
              <a:t>05.02.2016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430469-0CCE-4045-80C4-98874AE44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40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&#1086;&#1073;&#1088;&#1072;&#1079;&#1094;&#1099;%20&#1082;%20&#1072;&#1085;&#1072;&#1083;&#1080;&#1090;&#1080;&#1095;%20&#1086;&#1090;&#1095;&#1077;&#1090;&#1091;/5.%20&#1055;&#1080;&#1096;&#1077;&#1084;%20&#1086;%20&#1089;&#1074;&#1086;&#1077;&#1084;%20&#1086;&#1087;&#1099;&#1090;&#1077;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&#1086;&#1073;&#1088;&#1072;&#1079;&#1094;&#1099;%20&#1082;%20&#1072;&#1085;&#1072;&#1083;&#1080;&#1090;&#1080;&#1095;%20&#1086;&#1090;&#1095;&#1077;&#1090;&#1091;/6.1.&#1054;&#1092;&#1086;&#1088;&#1084;&#1083;&#1077;&#1085;&#1080;&#1077;%20&#1088;&#1077;&#1079;&#1091;&#1083;&#1100;&#1090;&#1072;&#1090;&#1086;&#1074;%20&#1074;%20&#1090;&#1072;&#1073;&#1083;&#1080;&#1094;&#1077;.doc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&#1086;&#1073;&#1088;&#1072;&#1079;&#1094;&#1099;%20&#1082;%20&#1072;&#1085;&#1072;&#1083;&#1080;&#1090;&#1080;&#1095;%20&#1086;&#1090;&#1095;&#1077;&#1090;&#1091;/6.2.%20&#1054;&#1092;&#1086;&#1084;&#1083;&#1077;&#1085;&#1080;&#1077;%20&#1080;%20&#1072;&#1085;&#1072;&#1083;&#1080;&#1079;%20&#1075;&#1088;&#1072;&#1092;&#1080;&#1082;&#1086;&#1074;.docx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&#1086;&#1073;&#1088;&#1072;&#1079;&#1094;&#1099;%20&#1082;%20&#1072;&#1085;&#1072;&#1083;&#1080;&#1090;&#1080;&#1095;%20&#1086;&#1090;&#1095;&#1077;&#1090;&#1091;/8.%20&#1063;&#1090;&#1086;%20&#1087;&#1080;&#1089;&#1072;&#1090;&#1100;%20&#1074;%20&#1047;&#1040;&#1050;&#1051;&#1070;&#1063;&#1045;&#1053;&#1048;&#1048;.docx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1811863"/>
            <a:ext cx="5904656" cy="1761153"/>
          </a:xfrm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Работа с АНАЛИТИЧЕСКИМ ОТЧЕТОМ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547664" y="4581128"/>
            <a:ext cx="6048672" cy="39485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Консультация для педагогов МАДОУ № 16 МБДОУ № 519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571480"/>
            <a:ext cx="6953426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Готовимся к аттестации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5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Теоретическая база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b="1" dirty="0" smtClean="0">
                <a:solidFill>
                  <a:srgbClr val="FF0000"/>
                </a:solidFill>
              </a:rPr>
              <a:t>Что писать в теоретическом разделе?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348880"/>
            <a:ext cx="7920880" cy="4176464"/>
          </a:xfrm>
        </p:spPr>
        <p:txBody>
          <a:bodyPr>
            <a:normAutofit fontScale="85000" lnSpcReduction="10000"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Трактовка понятий, используемых в формулировке цели</a:t>
            </a:r>
          </a:p>
          <a:p>
            <a:pPr marL="0" indent="0">
              <a:buNone/>
            </a:pPr>
            <a:r>
              <a:rPr lang="ru-RU" sz="2400" i="1" dirty="0">
                <a:solidFill>
                  <a:schemeClr val="tx1"/>
                </a:solidFill>
              </a:rPr>
              <a:t>Опираясь на концепцию профессионального развития личности Э. Ф. </a:t>
            </a:r>
            <a:r>
              <a:rPr lang="ru-RU" sz="2400" i="1" dirty="0" err="1">
                <a:solidFill>
                  <a:schemeClr val="tx1"/>
                </a:solidFill>
              </a:rPr>
              <a:t>Зеера</a:t>
            </a:r>
            <a:r>
              <a:rPr lang="ru-RU" sz="2400" i="1" dirty="0">
                <a:solidFill>
                  <a:schemeClr val="tx1"/>
                </a:solidFill>
              </a:rPr>
              <a:t>, профессиональное становление следует понимать как «непрерывный </a:t>
            </a:r>
            <a:r>
              <a:rPr lang="ru-RU" sz="2400" i="1" dirty="0" smtClean="0">
                <a:solidFill>
                  <a:schemeClr val="tx1"/>
                </a:solidFill>
              </a:rPr>
              <a:t>образовательный процесс </a:t>
            </a:r>
            <a:r>
              <a:rPr lang="ru-RU" sz="2400" i="1" dirty="0">
                <a:solidFill>
                  <a:schemeClr val="tx1"/>
                </a:solidFill>
              </a:rPr>
              <a:t>прогрессивного изменения личности под влиянием социальных воздействий и собственной активности, самосовершенствования и самоосуществления». 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Ссылки на работы различных авторов, работающих в данном направлении</a:t>
            </a:r>
          </a:p>
          <a:p>
            <a:pPr marL="533400" indent="0">
              <a:buNone/>
            </a:pPr>
            <a:r>
              <a:rPr lang="ru-RU" sz="2400" i="1" dirty="0">
                <a:solidFill>
                  <a:schemeClr val="tx1"/>
                </a:solidFill>
              </a:rPr>
              <a:t>В основу моей деятельности по внедрению </a:t>
            </a:r>
            <a:r>
              <a:rPr lang="ru-RU" sz="2400" i="1" dirty="0" smtClean="0">
                <a:solidFill>
                  <a:schemeClr val="tx1"/>
                </a:solidFill>
              </a:rPr>
              <a:t>проектного метода как </a:t>
            </a:r>
            <a:r>
              <a:rPr lang="ru-RU" sz="2400" i="1" dirty="0">
                <a:solidFill>
                  <a:schemeClr val="tx1"/>
                </a:solidFill>
              </a:rPr>
              <a:t>способа организации </a:t>
            </a:r>
            <a:r>
              <a:rPr lang="ru-RU" sz="2400" i="1" dirty="0" smtClean="0">
                <a:solidFill>
                  <a:schemeClr val="tx1"/>
                </a:solidFill>
              </a:rPr>
              <a:t>познавательно – исследовательской деятельности воспитанников положены </a:t>
            </a:r>
            <a:r>
              <a:rPr lang="ru-RU" sz="2400" i="1" dirty="0">
                <a:solidFill>
                  <a:schemeClr val="tx1"/>
                </a:solidFill>
              </a:rPr>
              <a:t>методологические основания, изложенные в  трудах </a:t>
            </a:r>
            <a:r>
              <a:rPr lang="ru-RU" sz="2400" i="1" dirty="0" smtClean="0">
                <a:solidFill>
                  <a:schemeClr val="tx1"/>
                </a:solidFill>
              </a:rPr>
              <a:t>Савенкова….</a:t>
            </a:r>
          </a:p>
        </p:txBody>
      </p:sp>
    </p:spTree>
    <p:extLst>
      <p:ext uri="{BB962C8B-B14F-4D97-AF65-F5344CB8AC3E}">
        <p14:creationId xmlns:p14="http://schemas.microsoft.com/office/powerpoint/2010/main" val="262324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424936" cy="130386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Описание системы деятельности педагога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2000" b="1" dirty="0" smtClean="0">
                <a:solidFill>
                  <a:srgbClr val="FF0000"/>
                </a:solidFill>
              </a:rPr>
              <a:t>(в теоретической части)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916832"/>
            <a:ext cx="7416824" cy="4320480"/>
          </a:xfrm>
        </p:spPr>
        <p:txBody>
          <a:bodyPr>
            <a:noAutofit/>
          </a:bodyPr>
          <a:lstStyle/>
          <a:p>
            <a:r>
              <a:rPr lang="ru-RU" sz="2000" dirty="0" smtClean="0"/>
              <a:t>Обязательная и самая главная часть работы, отсутствие этого раздела недопустимо </a:t>
            </a:r>
          </a:p>
          <a:p>
            <a:r>
              <a:rPr lang="ru-RU" sz="2000" dirty="0" smtClean="0"/>
              <a:t>В </a:t>
            </a:r>
            <a:r>
              <a:rPr lang="ru-RU" sz="2000" dirty="0"/>
              <a:t>описании своей деятельности следует писать о том, что и как делали именно Вы, а не то, как следует поступать </a:t>
            </a:r>
            <a:r>
              <a:rPr lang="ru-RU" sz="2000" dirty="0" smtClean="0"/>
              <a:t>воспитателю</a:t>
            </a:r>
            <a:r>
              <a:rPr lang="ru-RU" sz="2000" dirty="0"/>
              <a:t>.</a:t>
            </a:r>
            <a:r>
              <a:rPr lang="ru-RU" sz="2000" dirty="0" smtClean="0"/>
              <a:t> Поэтому </a:t>
            </a:r>
            <a:r>
              <a:rPr lang="ru-RU" sz="2000" dirty="0"/>
              <a:t>избегайте фраз типа «следует использовать в работе», пишите лучше «я </a:t>
            </a:r>
            <a:r>
              <a:rPr lang="ru-RU" sz="2000" dirty="0" smtClean="0"/>
              <a:t>использовала </a:t>
            </a:r>
            <a:r>
              <a:rPr lang="ru-RU" sz="2000" dirty="0"/>
              <a:t>в работе», вместо «качество образования – это…» напишите о своем понимании: «наиболее корректным для меня является определение качества образования, данное в Законе </a:t>
            </a:r>
            <a:r>
              <a:rPr lang="ru-RU" sz="2000" dirty="0" smtClean="0"/>
              <a:t>РФ «Об образовании»… </a:t>
            </a:r>
            <a:r>
              <a:rPr lang="ru-RU" sz="2000" dirty="0"/>
              <a:t>и т.д. </a:t>
            </a:r>
            <a:endParaRPr lang="ru-RU" sz="2000" dirty="0" smtClean="0"/>
          </a:p>
          <a:p>
            <a:pPr marL="0" indent="0" algn="ctr">
              <a:buNone/>
            </a:pPr>
            <a:r>
              <a:rPr lang="ru-RU" sz="2000" b="1" dirty="0" smtClean="0">
                <a:solidFill>
                  <a:srgbClr val="009900"/>
                </a:solidFill>
                <a:hlinkClick r:id="rId3" action="ppaction://hlinkfile"/>
              </a:rPr>
              <a:t>Пишите </a:t>
            </a:r>
            <a:r>
              <a:rPr lang="ru-RU" sz="2000" b="1" dirty="0">
                <a:solidFill>
                  <a:srgbClr val="009900"/>
                </a:solidFill>
                <a:hlinkClick r:id="rId3" action="ppaction://hlinkfile"/>
              </a:rPr>
              <a:t>о СВОЕЙ работе</a:t>
            </a:r>
            <a:r>
              <a:rPr lang="ru-RU" sz="2000" b="1" dirty="0" smtClean="0">
                <a:solidFill>
                  <a:srgbClr val="009900"/>
                </a:solidFill>
                <a:hlinkClick r:id="rId3" action="ppaction://hlinkfile"/>
              </a:rPr>
              <a:t>!</a:t>
            </a:r>
            <a:endParaRPr lang="ru-RU" sz="2000" b="1" dirty="0">
              <a:solidFill>
                <a:srgbClr val="009900"/>
              </a:solidFill>
            </a:endParaRPr>
          </a:p>
          <a:p>
            <a:pPr lvl="0"/>
            <a:r>
              <a:rPr lang="ru-RU" sz="2000" dirty="0" smtClean="0"/>
              <a:t>Перечислите </a:t>
            </a:r>
            <a:r>
              <a:rPr lang="ru-RU" sz="2000" dirty="0"/>
              <a:t>все свои действия, доказывающие, что работа по достижению цели осуществлялась </a:t>
            </a:r>
            <a:r>
              <a:rPr lang="ru-RU" sz="2400" dirty="0" smtClean="0">
                <a:hlinkClick r:id="rId4" action="ppaction://hlinksldjump"/>
              </a:rPr>
              <a:t>СИСТЕМНО</a:t>
            </a:r>
            <a:endParaRPr lang="ru-RU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28372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2633" y="548680"/>
            <a:ext cx="6798734" cy="1303867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b="1" dirty="0">
                <a:solidFill>
                  <a:srgbClr val="FF0000"/>
                </a:solidFill>
              </a:rPr>
              <a:t>представление результатов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348880"/>
            <a:ext cx="7848872" cy="403244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Должны использоваться те критерии, которые были выявлены и названы в разделе «Введение», либо в разделе описания  системы деятельности педагогического работника.</a:t>
            </a:r>
          </a:p>
          <a:p>
            <a:pPr marL="0" indent="0" algn="r">
              <a:buNone/>
            </a:pPr>
            <a:r>
              <a:rPr lang="ru-RU" dirty="0" smtClean="0"/>
              <a:t>Например: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Критерий </a:t>
            </a:r>
          </a:p>
          <a:p>
            <a:pPr marL="715963" indent="0">
              <a:buNone/>
            </a:pPr>
            <a:r>
              <a:rPr lang="ru-RU" sz="2800" i="1" dirty="0" smtClean="0"/>
              <a:t>О развитии познавательной активности можно судить по уровню формирования </a:t>
            </a:r>
            <a:r>
              <a:rPr lang="ru-RU" sz="2800" i="1" dirty="0"/>
              <a:t>экспериментальных умений </a:t>
            </a:r>
            <a:endParaRPr lang="ru-RU" sz="2800" i="1" dirty="0" smtClean="0"/>
          </a:p>
          <a:p>
            <a:pPr marL="0" indent="274638"/>
            <a:r>
              <a:rPr lang="ru-RU" dirty="0" smtClean="0">
                <a:solidFill>
                  <a:srgbClr val="FF0000"/>
                </a:solidFill>
              </a:rPr>
              <a:t>Показатели</a:t>
            </a:r>
            <a:endParaRPr lang="ru-RU" dirty="0">
              <a:solidFill>
                <a:srgbClr val="FF0000"/>
              </a:solidFill>
            </a:endParaRPr>
          </a:p>
          <a:p>
            <a:pPr marL="714375" indent="0">
              <a:buNone/>
            </a:pPr>
            <a:r>
              <a:rPr lang="ru-RU" sz="2800" i="1" dirty="0" smtClean="0"/>
              <a:t>Умение самостоятельно проводить опыты, </a:t>
            </a:r>
            <a:r>
              <a:rPr lang="ru-RU" sz="2800" i="1" dirty="0"/>
              <a:t>умение производить наблюдения, умение сформулировать выводы по результатам наблюдений, оформить в тетради результаты опытов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1080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6798734" cy="1303867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b="1" dirty="0">
                <a:solidFill>
                  <a:srgbClr val="FF0000"/>
                </a:solidFill>
              </a:rPr>
              <a:t>представление </a:t>
            </a:r>
            <a:r>
              <a:rPr lang="ru-RU" sz="2000" b="1" dirty="0" smtClean="0">
                <a:solidFill>
                  <a:srgbClr val="FF0000"/>
                </a:solidFill>
              </a:rPr>
              <a:t>достижений </a:t>
            </a:r>
            <a:r>
              <a:rPr lang="ru-RU" sz="2000" b="1" dirty="0">
                <a:solidFill>
                  <a:srgbClr val="FF0000"/>
                </a:solidFill>
              </a:rPr>
              <a:t>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104456"/>
          </a:xfrm>
        </p:spPr>
        <p:txBody>
          <a:bodyPr>
            <a:normAutofit/>
          </a:bodyPr>
          <a:lstStyle/>
          <a:p>
            <a:r>
              <a:rPr lang="ru-RU" dirty="0" smtClean="0"/>
              <a:t>Чем больше результатов детей, тем лучше!</a:t>
            </a:r>
          </a:p>
          <a:p>
            <a:r>
              <a:rPr lang="ru-RU" dirty="0" smtClean="0"/>
              <a:t>Следует </a:t>
            </a:r>
            <a:r>
              <a:rPr lang="ru-RU" dirty="0"/>
              <a:t>указывать способ получения результата (по результатам анкетирования, методом педагогического наблюдения выявлено, по результатам </a:t>
            </a:r>
            <a:r>
              <a:rPr lang="ru-RU" dirty="0" smtClean="0"/>
              <a:t>творческих работ </a:t>
            </a:r>
            <a:r>
              <a:rPr lang="ru-RU" dirty="0" smtClean="0"/>
              <a:t>воспитанников)</a:t>
            </a:r>
            <a:endParaRPr lang="ru-RU" dirty="0"/>
          </a:p>
          <a:p>
            <a:r>
              <a:rPr lang="ru-RU" dirty="0" smtClean="0"/>
              <a:t>Полезная фраза: «Результативность </a:t>
            </a:r>
            <a:r>
              <a:rPr lang="ru-RU" dirty="0"/>
              <a:t>деятельности </a:t>
            </a:r>
            <a:r>
              <a:rPr lang="ru-RU" dirty="0" smtClean="0"/>
              <a:t>воспитанников </a:t>
            </a:r>
            <a:r>
              <a:rPr lang="ru-RU" dirty="0"/>
              <a:t>представлена через участие в олимпиадах, </a:t>
            </a:r>
            <a:r>
              <a:rPr lang="ru-RU" dirty="0" smtClean="0"/>
              <a:t>проектах и конкурсах…..» </a:t>
            </a:r>
          </a:p>
        </p:txBody>
      </p:sp>
    </p:spTree>
    <p:extLst>
      <p:ext uri="{BB962C8B-B14F-4D97-AF65-F5344CB8AC3E}">
        <p14:creationId xmlns:p14="http://schemas.microsoft.com/office/powerpoint/2010/main" val="286652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147248" cy="5328592"/>
          </a:xfrm>
        </p:spPr>
        <p:txBody>
          <a:bodyPr>
            <a:normAutofit/>
          </a:bodyPr>
          <a:lstStyle/>
          <a:p>
            <a:r>
              <a:rPr lang="ru-RU" dirty="0"/>
              <a:t>в течение </a:t>
            </a:r>
            <a:r>
              <a:rPr lang="ru-RU" dirty="0" err="1"/>
              <a:t>межаттестационного</a:t>
            </a:r>
            <a:r>
              <a:rPr lang="ru-RU" dirty="0"/>
              <a:t> периода, наблюдается значительная положительная динамика в уровне </a:t>
            </a:r>
            <a:r>
              <a:rPr lang="ru-RU" dirty="0" err="1"/>
              <a:t>сформированности</a:t>
            </a:r>
            <a:r>
              <a:rPr lang="ru-RU" dirty="0"/>
              <a:t> познавательных </a:t>
            </a:r>
            <a:r>
              <a:rPr lang="ru-RU" dirty="0" smtClean="0"/>
              <a:t>действий воспитанников: </a:t>
            </a:r>
            <a:r>
              <a:rPr lang="ru-RU" dirty="0">
                <a:solidFill>
                  <a:srgbClr val="FF0000"/>
                </a:solidFill>
              </a:rPr>
              <a:t>извлекать нужную информацию из различных источников </a:t>
            </a:r>
            <a:r>
              <a:rPr lang="ru-RU" dirty="0" smtClean="0"/>
              <a:t>(% соотношение по сравнению с прошлыми годами, динамика); </a:t>
            </a:r>
            <a:r>
              <a:rPr lang="ru-RU" dirty="0" smtClean="0">
                <a:solidFill>
                  <a:srgbClr val="FF0000"/>
                </a:solidFill>
              </a:rPr>
              <a:t>описывать</a:t>
            </a:r>
            <a:r>
              <a:rPr lang="ru-RU" dirty="0">
                <a:solidFill>
                  <a:srgbClr val="FF0000"/>
                </a:solidFill>
              </a:rPr>
              <a:t>, сравнивать, классифицировать природные </a:t>
            </a:r>
            <a:r>
              <a:rPr lang="ru-RU" dirty="0" smtClean="0">
                <a:solidFill>
                  <a:srgbClr val="FF0000"/>
                </a:solidFill>
              </a:rPr>
              <a:t>объекты </a:t>
            </a:r>
            <a:r>
              <a:rPr lang="ru-RU" dirty="0">
                <a:solidFill>
                  <a:srgbClr val="FF0000"/>
                </a:solidFill>
              </a:rPr>
              <a:t>на основе их внешних признаков</a:t>
            </a:r>
            <a:r>
              <a:rPr lang="ru-RU" dirty="0"/>
              <a:t> </a:t>
            </a:r>
            <a:r>
              <a:rPr lang="ru-RU" dirty="0" smtClean="0"/>
              <a:t>(% соотношение .., динамика) </a:t>
            </a:r>
            <a:r>
              <a:rPr lang="ru-RU" dirty="0">
                <a:solidFill>
                  <a:srgbClr val="FF0000"/>
                </a:solidFill>
              </a:rPr>
              <a:t>находить объяснения причин природных явлений, последовательности их протекания, моделировать объекты и явления окружающего </a:t>
            </a:r>
            <a:r>
              <a:rPr lang="ru-RU" dirty="0" smtClean="0">
                <a:solidFill>
                  <a:schemeClr val="tx1"/>
                </a:solidFill>
              </a:rPr>
              <a:t>(% соотношение… динамика);</a:t>
            </a:r>
            <a:r>
              <a:rPr lang="ru-RU" dirty="0" smtClean="0">
                <a:solidFill>
                  <a:srgbClr val="FF0000"/>
                </a:solidFill>
              </a:rPr>
              <a:t> осуществлять </a:t>
            </a:r>
            <a:r>
              <a:rPr lang="ru-RU" dirty="0">
                <a:solidFill>
                  <a:srgbClr val="FF0000"/>
                </a:solidFill>
              </a:rPr>
              <a:t>совместную познавательную деятельность в груп</a:t>
            </a:r>
            <a:r>
              <a:rPr lang="ru-RU" dirty="0"/>
              <a:t>пе </a:t>
            </a:r>
            <a:r>
              <a:rPr lang="ru-RU" dirty="0">
                <a:solidFill>
                  <a:schemeClr val="tx1"/>
                </a:solidFill>
              </a:rPr>
              <a:t>(% соотношение… динамика</a:t>
            </a:r>
            <a:r>
              <a:rPr lang="ru-RU" dirty="0" smtClean="0">
                <a:solidFill>
                  <a:schemeClr val="tx1"/>
                </a:solidFill>
              </a:rPr>
              <a:t>).</a:t>
            </a:r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43608" y="692697"/>
            <a:ext cx="6798734" cy="72008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примерно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899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представление опыта работы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5" y="2420889"/>
            <a:ext cx="6798736" cy="351424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Печатные работы</a:t>
            </a:r>
          </a:p>
          <a:p>
            <a:r>
              <a:rPr lang="ru-RU" dirty="0" smtClean="0"/>
              <a:t>Публичные выступления</a:t>
            </a:r>
          </a:p>
          <a:p>
            <a:r>
              <a:rPr lang="ru-RU" dirty="0" smtClean="0"/>
              <a:t>Лучше, если не только на уровне ОУ, но и для широкой педагогической общественности.</a:t>
            </a:r>
          </a:p>
          <a:p>
            <a:r>
              <a:rPr lang="ru-RU" dirty="0" smtClean="0"/>
              <a:t>Покажите свой вклад в достижения ОУ, системы образования, российского образования!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Используйте Интернет-ресурсы!</a:t>
            </a:r>
          </a:p>
          <a:p>
            <a:r>
              <a:rPr lang="ru-RU" sz="2800" b="1" dirty="0" smtClean="0">
                <a:solidFill>
                  <a:srgbClr val="FF0000"/>
                </a:solidFill>
              </a:rPr>
              <a:t>Участвуйте в педагогических профессиональных конкурсах!</a:t>
            </a:r>
          </a:p>
        </p:txBody>
      </p:sp>
    </p:spTree>
    <p:extLst>
      <p:ext uri="{BB962C8B-B14F-4D97-AF65-F5344CB8AC3E}">
        <p14:creationId xmlns:p14="http://schemas.microsoft.com/office/powerpoint/2010/main" val="354378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2633" y="404664"/>
            <a:ext cx="6798734" cy="1303867"/>
          </a:xfrm>
        </p:spPr>
        <p:txBody>
          <a:bodyPr>
            <a:normAutofit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b="1" dirty="0" smtClean="0">
                <a:solidFill>
                  <a:srgbClr val="FF0000"/>
                </a:solidFill>
              </a:rPr>
              <a:t>оформление таблиц и графиков</a:t>
            </a:r>
            <a:endParaRPr lang="ru-RU" sz="2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84784"/>
            <a:ext cx="7776864" cy="489654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Перед объектом описание того, что будет представлено</a:t>
            </a:r>
          </a:p>
          <a:p>
            <a:r>
              <a:rPr lang="ru-RU" sz="2400" dirty="0" smtClean="0"/>
              <a:t>Рисунок, таблица</a:t>
            </a:r>
          </a:p>
          <a:p>
            <a:pPr marL="0" indent="365125"/>
            <a:r>
              <a:rPr lang="ru-RU" sz="2400" dirty="0" smtClean="0"/>
              <a:t>Под таблицей, рисунком  - подпись, название</a:t>
            </a:r>
          </a:p>
          <a:p>
            <a:pPr marL="0" indent="365125"/>
            <a:r>
              <a:rPr lang="ru-RU" sz="2400" dirty="0" smtClean="0"/>
              <a:t>После объекта – подробный анализ того, что показано на рисунке, данных таблицы. Анализ представленных данных обязателен!</a:t>
            </a:r>
          </a:p>
          <a:p>
            <a:pPr marL="0" indent="365125"/>
            <a:r>
              <a:rPr lang="ru-RU" sz="2400" dirty="0" smtClean="0"/>
              <a:t>Можно сделать вывод, о чем говорят данные</a:t>
            </a:r>
          </a:p>
          <a:p>
            <a:pPr marL="0" indent="0">
              <a:buNone/>
            </a:pPr>
            <a:r>
              <a:rPr lang="ru-RU" sz="2400" dirty="0" smtClean="0"/>
              <a:t>Посмотрим пример оформления и анализа данных</a:t>
            </a:r>
          </a:p>
          <a:p>
            <a:pPr marL="0" indent="0">
              <a:buNone/>
            </a:pPr>
            <a:r>
              <a:rPr lang="ru-RU" sz="2400" dirty="0" smtClean="0">
                <a:hlinkClick r:id="rId3" action="ppaction://hlinkfile"/>
              </a:rPr>
              <a:t>В ТАБЛИЦЕ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>
                <a:hlinkClick r:id="rId4" action="ppaction://hlinkfile"/>
              </a:rPr>
              <a:t>В ВИДЕ ГРАФИКА</a:t>
            </a:r>
            <a:endParaRPr lang="ru-RU" sz="2400" dirty="0" smtClean="0"/>
          </a:p>
          <a:p>
            <a:pPr marL="0" indent="365125"/>
            <a:endParaRPr lang="ru-RU" sz="2400" dirty="0"/>
          </a:p>
          <a:p>
            <a:pPr marL="365125" indent="0">
              <a:buNone/>
            </a:pPr>
            <a:endParaRPr lang="ru-RU" sz="1800" i="1" dirty="0"/>
          </a:p>
          <a:p>
            <a:pPr marL="650875" indent="-285750">
              <a:buFontTx/>
              <a:buChar char="-"/>
            </a:pP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val="270451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798734" cy="1303867"/>
          </a:xfrm>
        </p:spPr>
        <p:txBody>
          <a:bodyPr>
            <a:normAutofit/>
          </a:bodyPr>
          <a:lstStyle/>
          <a:p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Результаты деятельности: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b="1" dirty="0" smtClean="0">
                <a:solidFill>
                  <a:srgbClr val="FF0000"/>
                </a:solidFill>
              </a:rPr>
              <a:t>оформление таблиц и графиков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7" y="1268760"/>
            <a:ext cx="7848873" cy="511256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b="1" dirty="0" smtClean="0"/>
              <a:t>1.Изучение </a:t>
            </a:r>
            <a:r>
              <a:rPr lang="ru-RU" sz="2200" b="1" dirty="0"/>
              <a:t>мотивации к учебной деятельности учащихся.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/>
              <a:t>Проводилось </a:t>
            </a:r>
            <a:r>
              <a:rPr lang="ru-RU" sz="2200" dirty="0" smtClean="0"/>
              <a:t>наблюдение…, </a:t>
            </a:r>
            <a:r>
              <a:rPr lang="ru-RU" sz="2200" dirty="0"/>
              <a:t>результаты представлены на следующих диаграммах, использовалась методика </a:t>
            </a:r>
            <a:r>
              <a:rPr lang="ru-RU" sz="2200" dirty="0" smtClean="0"/>
              <a:t>…, технология...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/>
              <a:t>Исследование </a:t>
            </a:r>
            <a:r>
              <a:rPr lang="ru-RU" sz="2200" dirty="0"/>
              <a:t>проводилось в </a:t>
            </a:r>
            <a:r>
              <a:rPr lang="ru-RU" sz="2200" dirty="0" smtClean="0"/>
              <a:t>2009 г. Результаты наблюдения </a:t>
            </a:r>
            <a:r>
              <a:rPr lang="ru-RU" sz="2200" dirty="0"/>
              <a:t>представлены на диаграммах. </a:t>
            </a:r>
          </a:p>
          <a:p>
            <a:pPr marL="323056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/>
              <a:t>По </a:t>
            </a:r>
            <a:r>
              <a:rPr lang="ru-RU" sz="2200" dirty="0"/>
              <a:t>результатам можно сделать вывод о преобладании мотивов отношения к </a:t>
            </a:r>
            <a:r>
              <a:rPr lang="ru-RU" sz="2200" dirty="0" smtClean="0"/>
              <a:t>процессу образования…….  </a:t>
            </a:r>
            <a:endParaRPr lang="ru-RU" sz="2200" dirty="0"/>
          </a:p>
          <a:p>
            <a:pPr marL="0" indent="365125"/>
            <a:endParaRPr lang="ru-RU" sz="2400" dirty="0"/>
          </a:p>
          <a:p>
            <a:pPr marL="365125" indent="0">
              <a:buNone/>
            </a:pPr>
            <a:endParaRPr lang="ru-RU" sz="1800" i="1" dirty="0"/>
          </a:p>
          <a:p>
            <a:pPr marL="650875" indent="-285750">
              <a:buFontTx/>
              <a:buChar char="-"/>
            </a:pPr>
            <a:r>
              <a:rPr lang="ru-RU" sz="1800" i="1" dirty="0" smtClean="0"/>
              <a:t>Год \год </a:t>
            </a:r>
            <a:endParaRPr lang="ru-RU" sz="1800" i="1" dirty="0"/>
          </a:p>
        </p:txBody>
      </p:sp>
      <p:graphicFrame>
        <p:nvGraphicFramePr>
          <p:cNvPr id="4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430928"/>
              </p:ext>
            </p:extLst>
          </p:nvPr>
        </p:nvGraphicFramePr>
        <p:xfrm>
          <a:off x="611560" y="3825044"/>
          <a:ext cx="3384376" cy="2019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906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«Заключение»?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Главное: логичность представленного материала!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2276872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AutoNum type="arabicPeriod"/>
            </a:pPr>
            <a:r>
              <a:rPr lang="ru-RU" sz="2400" b="1" dirty="0"/>
              <a:t>Не надо снова писать про актуальность!</a:t>
            </a:r>
          </a:p>
          <a:p>
            <a:pPr marL="457200" indent="-457200">
              <a:buAutoNum type="arabicPeriod"/>
            </a:pPr>
            <a:r>
              <a:rPr lang="ru-RU" sz="2400" dirty="0"/>
              <a:t>По итогам </a:t>
            </a:r>
            <a:r>
              <a:rPr lang="ru-RU" sz="2400" dirty="0" err="1"/>
              <a:t>межаттестационного</a:t>
            </a:r>
            <a:r>
              <a:rPr lang="ru-RU" sz="2400" dirty="0"/>
              <a:t> периода сделано следующее:</a:t>
            </a:r>
          </a:p>
          <a:p>
            <a:pPr lvl="0"/>
            <a:r>
              <a:rPr lang="ru-RU" sz="2400" dirty="0" smtClean="0"/>
              <a:t>Надо снова обратиться к задачам ( см. раздел «Введение») и рассказать, как они были решены</a:t>
            </a:r>
          </a:p>
          <a:p>
            <a:pPr lvl="0"/>
            <a:r>
              <a:rPr lang="ru-RU" sz="2400" dirty="0" smtClean="0"/>
              <a:t>3. Заявить </a:t>
            </a:r>
            <a:r>
              <a:rPr lang="ru-RU" sz="2400" dirty="0"/>
              <a:t>о достижении цели</a:t>
            </a:r>
          </a:p>
          <a:p>
            <a:pPr lvl="0"/>
            <a:r>
              <a:rPr lang="ru-RU" sz="2400" dirty="0"/>
              <a:t>4</a:t>
            </a:r>
            <a:r>
              <a:rPr lang="ru-RU" sz="2400" dirty="0" smtClean="0"/>
              <a:t>. Описать выявленные проблемы в работе</a:t>
            </a:r>
          </a:p>
          <a:p>
            <a:pPr lvl="0"/>
            <a:r>
              <a:rPr lang="ru-RU" sz="2400" dirty="0"/>
              <a:t>5</a:t>
            </a:r>
            <a:r>
              <a:rPr lang="ru-RU" sz="2400" dirty="0" smtClean="0"/>
              <a:t>. </a:t>
            </a:r>
            <a:r>
              <a:rPr lang="ru-RU" sz="2400" dirty="0"/>
              <a:t>Описать перспективы </a:t>
            </a:r>
            <a:r>
              <a:rPr lang="ru-RU" sz="2400" dirty="0" smtClean="0"/>
              <a:t>деятельности</a:t>
            </a:r>
          </a:p>
          <a:p>
            <a:pPr lvl="0"/>
            <a:endParaRPr lang="ru-RU" sz="2400" dirty="0"/>
          </a:p>
          <a:p>
            <a:pPr lvl="0"/>
            <a:r>
              <a:rPr lang="ru-RU" sz="2400" dirty="0" smtClean="0">
                <a:hlinkClick r:id="rId2" action="ppaction://hlinkfile"/>
              </a:rPr>
              <a:t>Посмотрим образец заключения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1659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6866" y="476672"/>
            <a:ext cx="6798734" cy="1303867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Форматирование текста отчета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1" y="1268760"/>
            <a:ext cx="8429169" cy="523627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Технические требования к документу: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/>
              <a:t>-  шрифт  </a:t>
            </a:r>
            <a:r>
              <a:rPr lang="en-US" dirty="0"/>
              <a:t>Times New Roman</a:t>
            </a:r>
            <a:r>
              <a:rPr lang="ru-RU" dirty="0"/>
              <a:t>; размер – 14 </a:t>
            </a:r>
            <a:r>
              <a:rPr lang="ru-RU" dirty="0" err="1"/>
              <a:t>пг</a:t>
            </a:r>
            <a:r>
              <a:rPr lang="ru-RU" dirty="0"/>
              <a:t>.</a:t>
            </a:r>
          </a:p>
          <a:p>
            <a:r>
              <a:rPr lang="ru-RU" dirty="0"/>
              <a:t>- стандартная страница  формата А4, имеющая параметры:</a:t>
            </a:r>
          </a:p>
          <a:p>
            <a:pPr marL="1804988" indent="71438">
              <a:buNone/>
            </a:pPr>
            <a:r>
              <a:rPr lang="ru-RU" sz="2000" dirty="0"/>
              <a:t>- левое поле – </a:t>
            </a:r>
            <a:r>
              <a:rPr lang="ru-RU" sz="2000" dirty="0" smtClean="0"/>
              <a:t>3 см</a:t>
            </a:r>
            <a:r>
              <a:rPr lang="ru-RU" sz="2000" dirty="0"/>
              <a:t>;</a:t>
            </a:r>
          </a:p>
          <a:p>
            <a:pPr marL="1804988" indent="71438">
              <a:buNone/>
            </a:pPr>
            <a:r>
              <a:rPr lang="ru-RU" sz="2000" dirty="0"/>
              <a:t>- правое поле – 1,5 см;</a:t>
            </a:r>
          </a:p>
          <a:p>
            <a:pPr marL="1804988" indent="71438">
              <a:buNone/>
            </a:pPr>
            <a:r>
              <a:rPr lang="ru-RU" sz="2000" dirty="0"/>
              <a:t>- верхнее поле – 2 см;</a:t>
            </a:r>
          </a:p>
          <a:p>
            <a:pPr marL="1804988" indent="71438">
              <a:buNone/>
            </a:pPr>
            <a:r>
              <a:rPr lang="ru-RU" sz="2000" dirty="0"/>
              <a:t>- нижнее поле –2 см</a:t>
            </a:r>
            <a:r>
              <a:rPr lang="ru-RU" sz="2000" dirty="0" smtClean="0"/>
              <a:t>; (допустимо: 2х2х2х2)</a:t>
            </a:r>
            <a:endParaRPr lang="ru-RU" sz="2000" dirty="0"/>
          </a:p>
          <a:p>
            <a:r>
              <a:rPr lang="ru-RU" dirty="0"/>
              <a:t>- междустрочный интервал – </a:t>
            </a:r>
            <a:r>
              <a:rPr lang="ru-RU" dirty="0" smtClean="0"/>
              <a:t>одинарный или полуторный;</a:t>
            </a:r>
            <a:endParaRPr lang="ru-RU" dirty="0"/>
          </a:p>
          <a:p>
            <a:r>
              <a:rPr lang="ru-RU" dirty="0" smtClean="0"/>
              <a:t>-количество страниц не регламентировано, как правило, 20-25,</a:t>
            </a:r>
          </a:p>
          <a:p>
            <a:r>
              <a:rPr lang="ru-RU" dirty="0" smtClean="0"/>
              <a:t>- в тексте надо </a:t>
            </a:r>
            <a:r>
              <a:rPr lang="ru-RU" dirty="0" smtClean="0">
                <a:solidFill>
                  <a:srgbClr val="FF0000"/>
                </a:solidFill>
              </a:rPr>
              <a:t>сначала</a:t>
            </a:r>
            <a:r>
              <a:rPr lang="ru-RU" dirty="0" smtClean="0"/>
              <a:t> поставить автоматические переносы строк, а </a:t>
            </a:r>
            <a:r>
              <a:rPr lang="ru-RU" dirty="0" smtClean="0">
                <a:solidFill>
                  <a:srgbClr val="FF0000"/>
                </a:solidFill>
              </a:rPr>
              <a:t>затем</a:t>
            </a:r>
            <a:r>
              <a:rPr lang="ru-RU" dirty="0" smtClean="0"/>
              <a:t> текст надо отформатировать «по ширине»,</a:t>
            </a:r>
          </a:p>
          <a:p>
            <a:r>
              <a:rPr lang="ru-RU" dirty="0"/>
              <a:t>- </a:t>
            </a:r>
            <a:r>
              <a:rPr lang="ru-RU" dirty="0" smtClean="0"/>
              <a:t>для начала разделов с новой страницы пользуйтесь вставкой разрыва страниц;</a:t>
            </a:r>
          </a:p>
          <a:p>
            <a:r>
              <a:rPr lang="ru-RU" dirty="0" smtClean="0"/>
              <a:t>- красную строку абзацев ставьте отступами, а не пробелами (1,25 -норма);</a:t>
            </a:r>
          </a:p>
          <a:p>
            <a:r>
              <a:rPr lang="ru-RU" dirty="0" smtClean="0"/>
              <a:t>- делайте </a:t>
            </a:r>
            <a:r>
              <a:rPr lang="ru-RU" dirty="0" err="1" smtClean="0"/>
              <a:t>автособираемое</a:t>
            </a:r>
            <a:r>
              <a:rPr lang="ru-RU" dirty="0" smtClean="0"/>
              <a:t> содержание (оглавление);</a:t>
            </a:r>
          </a:p>
          <a:p>
            <a:r>
              <a:rPr lang="ru-RU" dirty="0" smtClean="0"/>
              <a:t>- список литературы оформляйте по нормам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9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936104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/>
              <a:t>Содержание консультации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5920" y="1268760"/>
            <a:ext cx="7776863" cy="5328592"/>
          </a:xfrm>
        </p:spPr>
        <p:txBody>
          <a:bodyPr>
            <a:normAutofit fontScale="77500" lnSpcReduction="2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аналитического отчета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писать в разделе «Введение»?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Нужна ли теоретическая часть?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пропустить: описание системы работы 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межаттестационный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представить результаты деятельности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результатов: оформление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писать в разделе «Заключение»?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оформления текста отчета</a:t>
            </a:r>
          </a:p>
        </p:txBody>
      </p:sp>
    </p:spTree>
    <p:extLst>
      <p:ext uri="{BB962C8B-B14F-4D97-AF65-F5344CB8AC3E}">
        <p14:creationId xmlns:p14="http://schemas.microsoft.com/office/powerpoint/2010/main" val="275979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798734" cy="1303867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Подготовка презентации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772816"/>
            <a:ext cx="8064896" cy="4937760"/>
          </a:xfrm>
        </p:spPr>
        <p:txBody>
          <a:bodyPr>
            <a:normAutofit/>
          </a:bodyPr>
          <a:lstStyle/>
          <a:p>
            <a:r>
              <a:rPr lang="ru-RU" sz="3000" dirty="0"/>
              <a:t>С</a:t>
            </a:r>
            <a:r>
              <a:rPr lang="ru-RU" sz="3000" dirty="0" smtClean="0"/>
              <a:t>лайды не должны повторять текст, должны быть иллюстрациями к речи </a:t>
            </a:r>
            <a:r>
              <a:rPr lang="ru-RU" sz="3000" dirty="0" err="1" smtClean="0"/>
              <a:t>аттестующегося</a:t>
            </a:r>
            <a:endParaRPr lang="ru-RU" sz="3000" dirty="0" smtClean="0"/>
          </a:p>
          <a:p>
            <a:r>
              <a:rPr lang="ru-RU" sz="3000" dirty="0" smtClean="0"/>
              <a:t>Не нужно читать то, что на слайде</a:t>
            </a:r>
          </a:p>
          <a:p>
            <a:r>
              <a:rPr lang="ru-RU" sz="3000" dirty="0" smtClean="0"/>
              <a:t>Пользуйтесь режимом докладчика</a:t>
            </a:r>
          </a:p>
          <a:p>
            <a:r>
              <a:rPr lang="ru-RU" sz="3000" dirty="0" smtClean="0"/>
              <a:t>Пользуйтесь ссылками в презентации</a:t>
            </a:r>
          </a:p>
          <a:p>
            <a:r>
              <a:rPr lang="ru-RU" sz="3000" dirty="0" smtClean="0"/>
              <a:t>Используйте деловой стиль оформления и контрастные цвета, </a:t>
            </a:r>
            <a:r>
              <a:rPr lang="ru-RU" sz="3000" b="1" u="sng" dirty="0" smtClean="0"/>
              <a:t>не</a:t>
            </a:r>
            <a:r>
              <a:rPr lang="ru-RU" sz="3000" dirty="0" smtClean="0"/>
              <a:t> использовать анимацию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523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Совет: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6864" y="2490135"/>
            <a:ext cx="7139552" cy="3747177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 выступлении должны звучать все критерии, </a:t>
            </a:r>
            <a:r>
              <a:rPr lang="ru-RU" sz="2800" dirty="0" smtClean="0"/>
              <a:t>оцениваемые в </a:t>
            </a:r>
            <a:r>
              <a:rPr lang="ru-RU" sz="2800" dirty="0" smtClean="0"/>
              <a:t>инструментарии</a:t>
            </a:r>
            <a:r>
              <a:rPr lang="ru-RU" sz="2800" dirty="0" smtClean="0"/>
              <a:t>, </a:t>
            </a:r>
            <a:r>
              <a:rPr lang="ru-RU" sz="2800" dirty="0" smtClean="0"/>
              <a:t>также и в </a:t>
            </a:r>
            <a:r>
              <a:rPr lang="ru-RU" sz="2800" b="1" dirty="0" smtClean="0"/>
              <a:t>заявлении</a:t>
            </a:r>
            <a:r>
              <a:rPr lang="ru-RU" sz="2800" dirty="0"/>
              <a:t>,</a:t>
            </a:r>
            <a:r>
              <a:rPr lang="ru-RU" sz="2800" dirty="0" smtClean="0"/>
              <a:t> </a:t>
            </a:r>
            <a:r>
              <a:rPr lang="ru-RU" sz="2800" b="1" dirty="0" smtClean="0"/>
              <a:t>аналитическом отчете </a:t>
            </a:r>
            <a:r>
              <a:rPr lang="ru-RU" sz="2800" dirty="0" smtClean="0"/>
              <a:t>аттестуемого</a:t>
            </a:r>
            <a:endParaRPr lang="ru-RU" sz="2800" dirty="0" smtClean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2301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805" y="566192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Структура аналитического отчета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024" y="1143000"/>
            <a:ext cx="8784976" cy="4415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Главное: логичность представленного материала!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13509126"/>
              </p:ext>
            </p:extLst>
          </p:nvPr>
        </p:nvGraphicFramePr>
        <p:xfrm>
          <a:off x="251520" y="1196752"/>
          <a:ext cx="8568952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993754801"/>
              </p:ext>
            </p:extLst>
          </p:nvPr>
        </p:nvGraphicFramePr>
        <p:xfrm>
          <a:off x="395536" y="2996952"/>
          <a:ext cx="8304584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198080958"/>
              </p:ext>
            </p:extLst>
          </p:nvPr>
        </p:nvGraphicFramePr>
        <p:xfrm>
          <a:off x="611560" y="4509120"/>
          <a:ext cx="7920880" cy="1815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71564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370" y="836712"/>
            <a:ext cx="8363272" cy="1224136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3730" y="2276872"/>
            <a:ext cx="820891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/>
              <a:t>1. </a:t>
            </a:r>
            <a:r>
              <a:rPr lang="ru-RU" sz="2400" b="1" dirty="0" smtClean="0">
                <a:solidFill>
                  <a:srgbClr val="C00000"/>
                </a:solidFill>
                <a:hlinkClick r:id="rId2" action="ppaction://hlinksldjump"/>
              </a:rPr>
              <a:t>Анализ </a:t>
            </a:r>
            <a:r>
              <a:rPr lang="ru-RU" sz="2400" b="1" dirty="0">
                <a:solidFill>
                  <a:srgbClr val="C00000"/>
                </a:solidFill>
                <a:hlinkClick r:id="rId2" action="ppaction://hlinksldjump"/>
              </a:rPr>
              <a:t>рекомендаций </a:t>
            </a:r>
            <a:r>
              <a:rPr lang="ru-RU" sz="2400" dirty="0"/>
              <a:t>предыдущего </a:t>
            </a:r>
            <a:r>
              <a:rPr lang="ru-RU" sz="2400" dirty="0" err="1"/>
              <a:t>межаттестационного</a:t>
            </a:r>
            <a:r>
              <a:rPr lang="ru-RU" sz="2400" dirty="0"/>
              <a:t> периода (для </a:t>
            </a:r>
            <a:r>
              <a:rPr lang="ru-RU" sz="2400" dirty="0" err="1"/>
              <a:t>аттестующихся</a:t>
            </a:r>
            <a:r>
              <a:rPr lang="ru-RU" sz="2400" dirty="0"/>
              <a:t> повторно).</a:t>
            </a:r>
          </a:p>
          <a:p>
            <a:pPr lvl="0"/>
            <a:r>
              <a:rPr lang="ru-RU" sz="2400" dirty="0" smtClean="0"/>
              <a:t>2. </a:t>
            </a:r>
            <a:r>
              <a:rPr lang="ru-RU" sz="2400" b="1" dirty="0" smtClean="0"/>
              <a:t>Формулировка </a:t>
            </a:r>
            <a:r>
              <a:rPr lang="ru-RU" sz="2400" b="1" dirty="0"/>
              <a:t>проблемы</a:t>
            </a:r>
            <a:r>
              <a:rPr lang="ru-RU" sz="2400" dirty="0"/>
              <a:t>.</a:t>
            </a:r>
          </a:p>
          <a:p>
            <a:pPr lvl="0"/>
            <a:r>
              <a:rPr lang="ru-RU" sz="2400" dirty="0" smtClean="0"/>
              <a:t>3. </a:t>
            </a:r>
            <a:r>
              <a:rPr lang="ru-RU" sz="2400" b="1" dirty="0" smtClean="0">
                <a:hlinkClick r:id="rId3" action="ppaction://hlinksldjump"/>
              </a:rPr>
              <a:t>Актуальность</a:t>
            </a:r>
            <a:r>
              <a:rPr lang="ru-RU" sz="2400" dirty="0"/>
              <a:t>, соотнести актуальность проблемы с тенденциями развития образования. </a:t>
            </a:r>
            <a:endParaRPr lang="ru-RU" sz="2400" dirty="0" smtClean="0"/>
          </a:p>
          <a:p>
            <a:pPr lvl="0"/>
            <a:endParaRPr lang="ru-RU" sz="2400" b="1" dirty="0"/>
          </a:p>
          <a:p>
            <a:pPr lvl="0" algn="ctr"/>
            <a:r>
              <a:rPr lang="ru-RU" b="1" dirty="0" smtClean="0">
                <a:solidFill>
                  <a:srgbClr val="C00000"/>
                </a:solidFill>
              </a:rPr>
              <a:t>ССЫЛАТЬСЯ </a:t>
            </a:r>
            <a:r>
              <a:rPr lang="ru-RU" b="1" dirty="0">
                <a:solidFill>
                  <a:srgbClr val="C00000"/>
                </a:solidFill>
              </a:rPr>
              <a:t>ТОЛЬКО НА НОВЫЕ АКТУАЛЬНЫЕ ДОКУМЕНТЫ, </a:t>
            </a:r>
            <a:r>
              <a:rPr lang="ru-RU" b="1" dirty="0" smtClean="0">
                <a:solidFill>
                  <a:srgbClr val="C00000"/>
                </a:solidFill>
              </a:rPr>
              <a:t>НАЗЫВАТЬ (указывать) </a:t>
            </a:r>
            <a:r>
              <a:rPr lang="ru-RU" b="1" dirty="0">
                <a:solidFill>
                  <a:srgbClr val="C00000"/>
                </a:solidFill>
              </a:rPr>
              <a:t>ИХ ПРАВИЛЬНО</a:t>
            </a:r>
            <a:r>
              <a:rPr lang="ru-RU" b="1" dirty="0" smtClean="0">
                <a:solidFill>
                  <a:srgbClr val="C00000"/>
                </a:solidFill>
              </a:rPr>
              <a:t>!</a:t>
            </a:r>
          </a:p>
          <a:p>
            <a:pPr lvl="0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461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Анализ рекомендаций предыдущей аттестации.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340768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течение </a:t>
            </a:r>
            <a:r>
              <a:rPr lang="ru-RU" sz="2800" dirty="0" err="1" smtClean="0"/>
              <a:t>межаттестационного</a:t>
            </a:r>
            <a:r>
              <a:rPr lang="ru-RU" sz="2800" dirty="0" smtClean="0"/>
              <a:t> </a:t>
            </a:r>
            <a:r>
              <a:rPr lang="ru-RU" sz="2800" dirty="0"/>
              <a:t>периода </a:t>
            </a:r>
            <a:r>
              <a:rPr lang="ru-RU" sz="2800" dirty="0" smtClean="0"/>
              <a:t>2011-2016 года </a:t>
            </a:r>
            <a:r>
              <a:rPr lang="ru-RU" sz="2800" dirty="0"/>
              <a:t>была разработана </a:t>
            </a:r>
            <a:r>
              <a:rPr lang="ru-RU" sz="2800" dirty="0" smtClean="0"/>
              <a:t>система </a:t>
            </a:r>
            <a:r>
              <a:rPr lang="ru-RU" sz="2800" dirty="0"/>
              <a:t>педагогической деятельности, основанная на личностно-ориентированном </a:t>
            </a:r>
            <a:r>
              <a:rPr lang="ru-RU" sz="2800" dirty="0" smtClean="0"/>
              <a:t>подходе….., </a:t>
            </a:r>
            <a:r>
              <a:rPr lang="ru-RU" sz="2800" dirty="0"/>
              <a:t>по результатам </a:t>
            </a:r>
            <a:r>
              <a:rPr lang="ru-RU" sz="2800" dirty="0" smtClean="0"/>
              <a:t>аттестации была </a:t>
            </a:r>
            <a:r>
              <a:rPr lang="ru-RU" sz="2800" dirty="0"/>
              <a:t>присвоена высшая квалификационная категория </a:t>
            </a:r>
            <a:r>
              <a:rPr lang="ru-RU" sz="2800" dirty="0" smtClean="0"/>
              <a:t>и </a:t>
            </a:r>
            <a:r>
              <a:rPr lang="ru-RU" sz="2800" dirty="0"/>
              <a:t>рекомендовано в течение последующего </a:t>
            </a:r>
            <a:r>
              <a:rPr lang="ru-RU" sz="2800" dirty="0" err="1"/>
              <a:t>межаттестационного</a:t>
            </a:r>
            <a:r>
              <a:rPr lang="ru-RU" sz="2800" dirty="0"/>
              <a:t> периода особое внимание уделить включению в систему педагогической деятельности работу педагога по формированию </a:t>
            </a:r>
            <a:r>
              <a:rPr lang="ru-RU" sz="2800" dirty="0" smtClean="0"/>
              <a:t>…..…</a:t>
            </a:r>
            <a:endParaRPr lang="ru-RU" sz="2800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7596336" y="6021288"/>
            <a:ext cx="936104" cy="50405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18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4482" y="422548"/>
            <a:ext cx="8363272" cy="1404392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Пример формулировки направлений: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340768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3200" dirty="0" smtClean="0"/>
              <a:t>Проблемный диалог в развитии коммуникативных навыков младшего дошкольного возраста.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3200" dirty="0"/>
              <a:t>Разработка методики использования </a:t>
            </a:r>
            <a:r>
              <a:rPr lang="ru-RU" sz="3200" dirty="0" smtClean="0"/>
              <a:t>…..</a:t>
            </a:r>
            <a:endParaRPr lang="ru-RU" sz="32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3200" dirty="0" smtClean="0"/>
              <a:t>Организация проектно-исследовательской деятельности воспитанников в обеспечении формирования ценностного отношения к  своему здоровью.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3200" dirty="0"/>
              <a:t>Проектный </a:t>
            </a:r>
            <a:r>
              <a:rPr lang="ru-RU" sz="3200" dirty="0" smtClean="0"/>
              <a:t>метод</a:t>
            </a:r>
            <a:r>
              <a:rPr lang="en-US" sz="3200" dirty="0" smtClean="0"/>
              <a:t> </a:t>
            </a:r>
            <a:r>
              <a:rPr lang="ru-RU" sz="3200" dirty="0" smtClean="0"/>
              <a:t>и т.д.</a:t>
            </a:r>
            <a:endParaRPr lang="ru-RU" sz="3200" dirty="0"/>
          </a:p>
          <a:p>
            <a:pPr marL="342900" lvl="0" indent="-342900">
              <a:buFont typeface="Arial" pitchFamily="34" charset="0"/>
              <a:buChar char="•"/>
            </a:pPr>
            <a:endParaRPr lang="ru-RU" sz="2400" b="1" dirty="0" smtClean="0"/>
          </a:p>
          <a:p>
            <a:pPr lvl="0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6371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46923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6168" y="1454190"/>
            <a:ext cx="8856984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Пример формулировки темы работы: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2263758"/>
            <a:ext cx="77048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Использование ИКТ в развитии </a:t>
            </a:r>
            <a:r>
              <a:rPr lang="ru-RU" sz="2800" b="1" dirty="0" smtClean="0"/>
              <a:t>познавательно – исследовательской деятельности</a:t>
            </a:r>
            <a:endParaRPr lang="ru-RU" sz="2800" b="1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Исследование роли подвижных игр в развитии двигательных навыков у воспитанников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800" b="1" dirty="0" smtClean="0"/>
              <a:t>Развитие </a:t>
            </a:r>
            <a:r>
              <a:rPr lang="ru-RU" sz="2800" b="1" dirty="0" smtClean="0"/>
              <a:t>коммуникативных качеств личности воспитанника в системе сюжетно-ролевых </a:t>
            </a:r>
            <a:r>
              <a:rPr lang="ru-RU" sz="2800" b="1" dirty="0" smtClean="0"/>
              <a:t>игр и т.д.</a:t>
            </a:r>
            <a:endParaRPr lang="ru-RU" sz="2800" b="1" dirty="0" smtClean="0"/>
          </a:p>
          <a:p>
            <a:pPr marL="342900" lvl="0" indent="-342900">
              <a:buFont typeface="Arial" pitchFamily="34" charset="0"/>
              <a:buChar char="•"/>
            </a:pPr>
            <a:endParaRPr lang="ru-RU" sz="2400" b="1" dirty="0" smtClean="0"/>
          </a:p>
          <a:p>
            <a:pPr lvl="0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6262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80965"/>
            <a:ext cx="8363272" cy="9906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3" y="756604"/>
            <a:ext cx="8856984" cy="4824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Формулирование цели работы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196752"/>
            <a:ext cx="792088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0070C0"/>
                </a:solidFill>
              </a:rPr>
              <a:t>5. </a:t>
            </a:r>
            <a:r>
              <a:rPr lang="ru-RU" sz="2800" b="1" dirty="0" smtClean="0">
                <a:solidFill>
                  <a:srgbClr val="C00000"/>
                </a:solidFill>
              </a:rPr>
              <a:t>Цель</a:t>
            </a:r>
            <a:r>
              <a:rPr lang="ru-RU" sz="2800" b="1" dirty="0" smtClean="0">
                <a:solidFill>
                  <a:srgbClr val="0070C0"/>
                </a:solidFill>
              </a:rPr>
              <a:t> </a:t>
            </a:r>
            <a:r>
              <a:rPr lang="ru-RU" sz="2400" dirty="0"/>
              <a:t>– это ожидаемый результат - </a:t>
            </a:r>
            <a:r>
              <a:rPr lang="ru-RU" sz="2400" dirty="0" smtClean="0"/>
              <a:t>создание условий, внедрение, </a:t>
            </a:r>
            <a:r>
              <a:rPr lang="ru-RU" sz="2400" dirty="0"/>
              <a:t>формирование</a:t>
            </a:r>
            <a:r>
              <a:rPr lang="ru-RU" sz="2400" dirty="0" smtClean="0"/>
              <a:t>…,</a:t>
            </a:r>
            <a:endParaRPr lang="ru-RU" sz="2800" dirty="0">
              <a:solidFill>
                <a:srgbClr val="FF0000"/>
              </a:solidFill>
            </a:endParaRPr>
          </a:p>
          <a:p>
            <a:pPr lvl="0" algn="ctr"/>
            <a:r>
              <a:rPr lang="ru-RU" sz="2800" b="1" i="1" u="sng" dirty="0" smtClean="0">
                <a:solidFill>
                  <a:srgbClr val="C00000"/>
                </a:solidFill>
              </a:rPr>
              <a:t>Нельзя</a:t>
            </a:r>
            <a:endParaRPr lang="ru-RU" sz="2800" b="1" dirty="0" smtClean="0">
              <a:solidFill>
                <a:srgbClr val="0070C0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ставить глобальную цель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ставить методическую цель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/>
              <a:t>ставить </a:t>
            </a:r>
            <a:r>
              <a:rPr lang="ru-RU" sz="2400" dirty="0" smtClean="0"/>
              <a:t>исследовательскую, научную цель</a:t>
            </a:r>
            <a:endParaRPr lang="ru-RU" sz="2400" dirty="0"/>
          </a:p>
          <a:p>
            <a:pPr lvl="0"/>
            <a:r>
              <a:rPr lang="ru-RU" sz="2400" dirty="0" smtClean="0"/>
              <a:t> </a:t>
            </a:r>
            <a:r>
              <a:rPr lang="ru-RU" sz="2800" b="1" dirty="0" smtClean="0">
                <a:solidFill>
                  <a:srgbClr val="7030A0"/>
                </a:solidFill>
              </a:rPr>
              <a:t>Необходимо: </a:t>
            </a:r>
            <a:endParaRPr lang="ru-RU" sz="2800" b="1" dirty="0">
              <a:solidFill>
                <a:srgbClr val="7030A0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/>
              <a:t>цель должна быть направлена на ребенка 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 smtClean="0"/>
              <a:t>должно </a:t>
            </a:r>
            <a:r>
              <a:rPr lang="ru-RU" sz="2400" dirty="0"/>
              <a:t>быть заметно, что вы используете </a:t>
            </a:r>
            <a:r>
              <a:rPr lang="ru-RU" sz="2400" dirty="0" smtClean="0"/>
              <a:t>индивидуализацию образования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/>
              <a:t>Цель на </a:t>
            </a:r>
            <a:r>
              <a:rPr lang="ru-RU" sz="2400" b="1" dirty="0"/>
              <a:t>«-</a:t>
            </a:r>
            <a:r>
              <a:rPr lang="ru-RU" sz="2400" b="1" dirty="0" err="1">
                <a:solidFill>
                  <a:srgbClr val="FF0000"/>
                </a:solidFill>
              </a:rPr>
              <a:t>ие</a:t>
            </a:r>
            <a:r>
              <a:rPr lang="ru-RU" sz="2400" b="1" dirty="0" smtClean="0"/>
              <a:t>», </a:t>
            </a:r>
            <a:r>
              <a:rPr lang="ru-RU" sz="2400" dirty="0"/>
              <a:t>а задачи на </a:t>
            </a:r>
            <a:r>
              <a:rPr lang="ru-RU" sz="2400" b="1" dirty="0"/>
              <a:t>«-</a:t>
            </a:r>
            <a:r>
              <a:rPr lang="ru-RU" sz="2400" b="1" dirty="0" err="1">
                <a:solidFill>
                  <a:srgbClr val="FF0000"/>
                </a:solidFill>
              </a:rPr>
              <a:t>ать</a:t>
            </a:r>
            <a:r>
              <a:rPr lang="ru-RU" sz="2400" b="1" dirty="0" smtClean="0"/>
              <a:t>»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04537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348880"/>
            <a:ext cx="7704856" cy="3929648"/>
          </a:xfrm>
        </p:spPr>
        <p:txBody>
          <a:bodyPr>
            <a:noAutofit/>
          </a:bodyPr>
          <a:lstStyle/>
          <a:p>
            <a:r>
              <a:rPr lang="ru-RU" sz="2800" dirty="0"/>
              <a:t>З</a:t>
            </a:r>
            <a:r>
              <a:rPr lang="ru-RU" sz="2800" dirty="0" smtClean="0"/>
              <a:t>адачи - план действий по </a:t>
            </a:r>
            <a:r>
              <a:rPr lang="ru-RU" sz="2800" dirty="0"/>
              <a:t>достижению </a:t>
            </a:r>
            <a:r>
              <a:rPr lang="ru-RU" sz="2800" dirty="0" smtClean="0"/>
              <a:t>цели</a:t>
            </a:r>
          </a:p>
          <a:p>
            <a:r>
              <a:rPr lang="ru-RU" sz="2800" dirty="0" smtClean="0"/>
              <a:t>Даже на 1 КК – обязателен системный подход!</a:t>
            </a:r>
          </a:p>
          <a:p>
            <a:r>
              <a:rPr lang="ru-RU" sz="2800" dirty="0"/>
              <a:t>Н</a:t>
            </a:r>
            <a:r>
              <a:rPr lang="ru-RU" sz="2800" dirty="0" smtClean="0"/>
              <a:t>еобходимо </a:t>
            </a:r>
            <a:r>
              <a:rPr lang="ru-RU" sz="2800" dirty="0"/>
              <a:t>назвать разработанные критерии оценки результата деятельности, либо включить в задачи пункт о необходимости разработки таких критериев (и показателей к ним) </a:t>
            </a:r>
            <a:endParaRPr lang="ru-RU" sz="2800" dirty="0" smtClean="0"/>
          </a:p>
          <a:p>
            <a:r>
              <a:rPr lang="ru-RU" sz="2800" i="1" dirty="0" smtClean="0"/>
              <a:t>Цель </a:t>
            </a:r>
            <a:r>
              <a:rPr lang="ru-RU" sz="2800" i="1" dirty="0"/>
              <a:t>на «-</a:t>
            </a:r>
            <a:r>
              <a:rPr lang="ru-RU" sz="2800" b="1" i="1" dirty="0" err="1"/>
              <a:t>ие</a:t>
            </a:r>
            <a:r>
              <a:rPr lang="ru-RU" sz="2800" i="1" dirty="0" smtClean="0"/>
              <a:t>», </a:t>
            </a:r>
            <a:r>
              <a:rPr lang="ru-RU" sz="2800" i="1" dirty="0"/>
              <a:t>а задачи на «-</a:t>
            </a:r>
            <a:r>
              <a:rPr lang="ru-RU" sz="2800" b="1" i="1" dirty="0" err="1"/>
              <a:t>ать</a:t>
            </a:r>
            <a:r>
              <a:rPr lang="ru-RU" sz="2800" i="1" dirty="0"/>
              <a:t>»</a:t>
            </a:r>
            <a:endParaRPr lang="ru-RU" sz="2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3528" y="980728"/>
            <a:ext cx="8424936" cy="1080120"/>
          </a:xfrm>
          <a:prstGeom prst="rect">
            <a:avLst/>
          </a:prstGeom>
        </p:spPr>
        <p:txBody>
          <a:bodyPr vert="horz" anchor="b" anchorCtr="0">
            <a:normAutofit fontScale="5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Что писать в разделе: «Введение»?</a:t>
            </a:r>
          </a:p>
          <a:p>
            <a:pPr algn="ctr"/>
            <a:r>
              <a:rPr lang="ru-RU" sz="61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6. Постановка </a:t>
            </a:r>
            <a:r>
              <a:rPr lang="ru-RU" sz="61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задач</a:t>
            </a: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77574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1714</TotalTime>
  <Words>1236</Words>
  <Application>Microsoft Office PowerPoint</Application>
  <PresentationFormat>Экран (4:3)</PresentationFormat>
  <Paragraphs>154</Paragraphs>
  <Slides>21</Slides>
  <Notes>10</Notes>
  <HiddenSlides>2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Garamond</vt:lpstr>
      <vt:lpstr>Times New Roman</vt:lpstr>
      <vt:lpstr>Натуральные материалы</vt:lpstr>
      <vt:lpstr>Работа с АНАЛИТИЧЕСКИМ ОТЧЕТОМ</vt:lpstr>
      <vt:lpstr>Содержание консультации </vt:lpstr>
      <vt:lpstr>Структура аналитического отчета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Что писать в разделе: «Введение»? </vt:lpstr>
      <vt:lpstr>Презентация PowerPoint</vt:lpstr>
      <vt:lpstr>Теоретическая база Что писать в теоретическом разделе?</vt:lpstr>
      <vt:lpstr>Описание системы деятельности педагога (в теоретической части)</vt:lpstr>
      <vt:lpstr>Результаты деятельности: представление результатов детей</vt:lpstr>
      <vt:lpstr>Результаты деятельности: представление достижений детей</vt:lpstr>
      <vt:lpstr>примерно </vt:lpstr>
      <vt:lpstr>Результаты деятельности: представление опыта работы</vt:lpstr>
      <vt:lpstr>Результаты деятельности: оформление таблиц и графиков</vt:lpstr>
      <vt:lpstr>Результаты деятельности: оформление таблиц и графиков</vt:lpstr>
      <vt:lpstr>Что писать в разделе: «Заключение»? </vt:lpstr>
      <vt:lpstr>Форматирование текста отчета </vt:lpstr>
      <vt:lpstr>Подготовка презентации </vt:lpstr>
      <vt:lpstr>Совет: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заявлением аттетстующегося педагогического работника</dc:title>
  <dc:creator>Наталья Шигайкина</dc:creator>
  <cp:lastModifiedBy>User</cp:lastModifiedBy>
  <cp:revision>88</cp:revision>
  <dcterms:created xsi:type="dcterms:W3CDTF">2013-04-09T10:11:30Z</dcterms:created>
  <dcterms:modified xsi:type="dcterms:W3CDTF">2016-02-05T02:51:19Z</dcterms:modified>
</cp:coreProperties>
</file>