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7" r:id="rId7"/>
    <p:sldId id="268" r:id="rId8"/>
    <p:sldId id="262" r:id="rId9"/>
    <p:sldId id="261" r:id="rId10"/>
    <p:sldId id="263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02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AE7B11C-D315-46E7-B0E0-B9B91534BBA3}" type="datetimeFigureOut">
              <a:rPr lang="ru-RU" smtClean="0"/>
              <a:pPr/>
              <a:t>12.05.2012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FA229E4-6B8C-4E7D-BDC7-2F867510E89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862899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A229E4-6B8C-4E7D-BDC7-2F867510E891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871983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Прямоугольник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Прямоугольник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Прямоугольник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Прямоугольник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Скругленный прямоугольник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Скругленный прямоугольник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1214D31B-BC96-4BDD-8395-ECEB12D18632}" type="datetimeFigureOut">
              <a:rPr lang="ru-RU" smtClean="0"/>
              <a:pPr/>
              <a:t>12.05.2012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FA681AF1-8511-4CBA-A0B0-2CC524B9DAC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14D31B-BC96-4BDD-8395-ECEB12D18632}" type="datetimeFigureOut">
              <a:rPr lang="ru-RU" smtClean="0"/>
              <a:pPr/>
              <a:t>12.05.2012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681AF1-8511-4CBA-A0B0-2CC524B9DAC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14D31B-BC96-4BDD-8395-ECEB12D18632}" type="datetimeFigureOut">
              <a:rPr lang="ru-RU" smtClean="0"/>
              <a:pPr/>
              <a:t>12.05.2012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681AF1-8511-4CBA-A0B0-2CC524B9DAC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14D31B-BC96-4BDD-8395-ECEB12D18632}" type="datetimeFigureOut">
              <a:rPr lang="ru-RU" smtClean="0"/>
              <a:pPr/>
              <a:t>12.05.2012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681AF1-8511-4CBA-A0B0-2CC524B9DAC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14D31B-BC96-4BDD-8395-ECEB12D18632}" type="datetimeFigureOut">
              <a:rPr lang="ru-RU" smtClean="0"/>
              <a:pPr/>
              <a:t>12.05.2012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681AF1-8511-4CBA-A0B0-2CC524B9DAC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14D31B-BC96-4BDD-8395-ECEB12D18632}" type="datetimeFigureOut">
              <a:rPr lang="ru-RU" smtClean="0"/>
              <a:pPr/>
              <a:t>12.05.2012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681AF1-8511-4CBA-A0B0-2CC524B9DAC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6" name="Дата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1214D31B-BC96-4BDD-8395-ECEB12D18632}" type="datetimeFigureOut">
              <a:rPr lang="ru-RU" smtClean="0"/>
              <a:pPr/>
              <a:t>12.05.2012</a:t>
            </a:fld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FA681AF1-8511-4CBA-A0B0-2CC524B9DAC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1214D31B-BC96-4BDD-8395-ECEB12D18632}" type="datetimeFigureOut">
              <a:rPr lang="ru-RU" smtClean="0"/>
              <a:pPr/>
              <a:t>12.05.2012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FA681AF1-8511-4CBA-A0B0-2CC524B9DAC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14D31B-BC96-4BDD-8395-ECEB12D18632}" type="datetimeFigureOut">
              <a:rPr lang="ru-RU" smtClean="0"/>
              <a:pPr/>
              <a:t>12.05.2012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681AF1-8511-4CBA-A0B0-2CC524B9DAC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14D31B-BC96-4BDD-8395-ECEB12D18632}" type="datetimeFigureOut">
              <a:rPr lang="ru-RU" smtClean="0"/>
              <a:pPr/>
              <a:t>12.05.2012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681AF1-8511-4CBA-A0B0-2CC524B9DAC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14D31B-BC96-4BDD-8395-ECEB12D18632}" type="datetimeFigureOut">
              <a:rPr lang="ru-RU" smtClean="0"/>
              <a:pPr/>
              <a:t>12.05.2012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681AF1-8511-4CBA-A0B0-2CC524B9DAC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Прямоугольник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Прямоугольник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Прямоугольник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Прямоугольник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Прямоугольник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Скругленный прямоугольник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Скругленный прямоугольник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Прямоугольник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Прямоугольник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Прямоугольник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Прямоугольник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Прямоугольник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Прямоугольник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1214D31B-BC96-4BDD-8395-ECEB12D18632}" type="datetimeFigureOut">
              <a:rPr lang="ru-RU" smtClean="0"/>
              <a:pPr/>
              <a:t>12.05.2012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FA681AF1-8511-4CBA-A0B0-2CC524B9DAC9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1560" y="332656"/>
            <a:ext cx="8136904" cy="6192688"/>
          </a:xfrm>
          <a:solidFill>
            <a:srgbClr val="FFFF00"/>
          </a:solidFill>
          <a:ln>
            <a:solidFill>
              <a:schemeClr val="bg2"/>
            </a:solidFill>
          </a:ln>
        </p:spPr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55576" y="908720"/>
            <a:ext cx="7088832" cy="4730080"/>
          </a:xfrm>
        </p:spPr>
        <p:txBody>
          <a:bodyPr/>
          <a:lstStyle/>
          <a:p>
            <a:pPr algn="ctr"/>
            <a:r>
              <a:rPr lang="ru-RU" sz="4800" b="1" dirty="0" smtClean="0">
                <a:solidFill>
                  <a:schemeClr val="bg2">
                    <a:lumMod val="50000"/>
                  </a:schemeClr>
                </a:solidFill>
              </a:rPr>
              <a:t>ПРЕДМЕТНО- РАЗВИВАЮЩАЯ СРЕДА В ДОУ</a:t>
            </a:r>
          </a:p>
        </p:txBody>
      </p:sp>
      <p:pic>
        <p:nvPicPr>
          <p:cNvPr id="1026" name="Picture 2" descr="C:\Users\днс\Desktop\картинки для презентации\1278922048_1263565845_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4810" y="3286124"/>
            <a:ext cx="4225422" cy="312264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3828968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28596" y="214290"/>
            <a:ext cx="8483266" cy="1263738"/>
          </a:xfrm>
        </p:spPr>
        <p:txBody>
          <a:bodyPr>
            <a:normAutofit/>
          </a:bodyPr>
          <a:lstStyle/>
          <a:p>
            <a:r>
              <a:rPr lang="ru-RU" dirty="0" smtClean="0"/>
              <a:t>      Готовы к сотрудничеству</a:t>
            </a:r>
            <a:endParaRPr lang="ru-RU" sz="6000" dirty="0">
              <a:solidFill>
                <a:srgbClr val="FF0000"/>
              </a:solidFill>
            </a:endParaRPr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>
          <a:xfrm>
            <a:off x="619336" y="4077072"/>
            <a:ext cx="4953000" cy="2592288"/>
          </a:xfrm>
          <a:solidFill>
            <a:schemeClr val="tx2">
              <a:lumMod val="40000"/>
              <a:lumOff val="60000"/>
            </a:schemeClr>
          </a:solidFill>
        </p:spPr>
        <p:txBody>
          <a:bodyPr/>
          <a:lstStyle/>
          <a:p>
            <a:endParaRPr lang="ru-RU" dirty="0"/>
          </a:p>
        </p:txBody>
      </p:sp>
      <p:pic>
        <p:nvPicPr>
          <p:cNvPr id="4098" name="Picture 2" descr="C:\Users\днс\Desktop\71026_300.gif"/>
          <p:cNvPicPr>
            <a:picLocks noGrp="1" noChangeAspect="1" noChangeArrowheads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571067">
            <a:off x="4234269" y="1555824"/>
            <a:ext cx="4324350" cy="497935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днс\Desktop\картинки для презентации\247595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4509120"/>
            <a:ext cx="2736304" cy="199340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252644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500042"/>
            <a:ext cx="8286808" cy="1619494"/>
          </a:xfrm>
          <a:solidFill>
            <a:srgbClr val="FFFF00"/>
          </a:solidFill>
          <a:ln>
            <a:solidFill>
              <a:srgbClr val="FF0000"/>
            </a:solidFill>
          </a:ln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 </a:t>
            </a:r>
            <a:r>
              <a:rPr lang="ru-RU" sz="3600" b="1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Предметно-развивающая среда </a:t>
            </a:r>
            <a:r>
              <a:rPr lang="ru-RU" sz="3600" b="1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–</a:t>
            </a:r>
            <a:br>
              <a:rPr lang="ru-RU" sz="3600" b="1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это</a:t>
            </a:r>
            <a:r>
              <a:rPr lang="ru-RU" sz="3600" b="1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организованное жизненное </a:t>
            </a:r>
            <a:r>
              <a:rPr lang="ru-RU" sz="3600" b="1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пространство </a:t>
            </a:r>
            <a:endParaRPr lang="ru-RU" sz="3600" b="1" dirty="0">
              <a:solidFill>
                <a:schemeClr val="bg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2276872"/>
            <a:ext cx="8219256" cy="4297664"/>
          </a:xfrm>
          <a:solidFill>
            <a:schemeClr val="accent5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txBody>
          <a:bodyPr>
            <a:normAutofit lnSpcReduction="10000"/>
          </a:bodyPr>
          <a:lstStyle/>
          <a:p>
            <a:pPr marL="109728" indent="0" algn="ctr">
              <a:lnSpc>
                <a:spcPct val="150000"/>
              </a:lnSpc>
              <a:spcBef>
                <a:spcPts val="0"/>
              </a:spcBef>
              <a:buClr>
                <a:schemeClr val="accent1"/>
              </a:buClr>
              <a:buFont typeface="Wingdings" pitchFamily="2" charset="2"/>
              <a:buChar char="v"/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способное 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обеспечивать социально – культурное становление 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дошкольника</a:t>
            </a:r>
          </a:p>
          <a:p>
            <a:pPr marL="109728" indent="0" algn="ctr">
              <a:lnSpc>
                <a:spcPct val="150000"/>
              </a:lnSpc>
              <a:spcBef>
                <a:spcPts val="0"/>
              </a:spcBef>
              <a:buClr>
                <a:schemeClr val="accent1"/>
              </a:buClr>
              <a:buFont typeface="Wingdings" pitchFamily="2" charset="2"/>
              <a:buChar char="v"/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удовлетворять потребности актуального и ближайшего творческого развития 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ребенка</a:t>
            </a:r>
          </a:p>
          <a:p>
            <a:pPr marL="109728" indent="0" algn="ctr">
              <a:lnSpc>
                <a:spcPct val="150000"/>
              </a:lnSpc>
              <a:spcBef>
                <a:spcPts val="0"/>
              </a:spcBef>
              <a:buClr>
                <a:schemeClr val="accent1"/>
              </a:buClr>
              <a:buFont typeface="Wingdings" pitchFamily="2" charset="2"/>
              <a:buChar char="v"/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становление 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его способностей посредством включения в активную 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познавательно-творческую деятельность</a:t>
            </a:r>
            <a:endParaRPr lang="ru-RU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591358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548680"/>
            <a:ext cx="8229600" cy="1296144"/>
          </a:xfrm>
          <a:solidFill>
            <a:srgbClr val="FFFF00"/>
          </a:solidFill>
          <a:ln>
            <a:solidFill>
              <a:srgbClr val="FF0000"/>
            </a:solidFill>
          </a:ln>
        </p:spPr>
        <p:txBody>
          <a:bodyPr>
            <a:normAutofit/>
          </a:bodyPr>
          <a:lstStyle/>
          <a:p>
            <a:pPr algn="ctr"/>
            <a:r>
              <a:rPr lang="ru-RU" dirty="0" smtClean="0"/>
              <a:t> </a:t>
            </a:r>
            <a:r>
              <a:rPr lang="ru-RU" sz="3200" b="1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Цель создания  </a:t>
            </a:r>
            <a:br>
              <a:rPr lang="ru-RU" sz="3200" b="1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предметно-развивающей среды </a:t>
            </a:r>
            <a:endParaRPr lang="ru-RU" sz="3200" b="1" dirty="0">
              <a:solidFill>
                <a:schemeClr val="bg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днс\Desktop\картинки для презентации\0_8310b_d67a324d_XL.pn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084168" y="3933056"/>
            <a:ext cx="2592288" cy="259816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Объект 7"/>
          <p:cNvSpPr>
            <a:spLocks noGrp="1"/>
          </p:cNvSpPr>
          <p:nvPr>
            <p:ph sz="half" idx="2"/>
          </p:nvPr>
        </p:nvSpPr>
        <p:spPr>
          <a:xfrm>
            <a:off x="539552" y="2060848"/>
            <a:ext cx="8064896" cy="4392489"/>
          </a:xfrm>
          <a:solidFill>
            <a:schemeClr val="accent5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txBody>
          <a:bodyPr/>
          <a:lstStyle/>
          <a:p>
            <a:pPr marL="109728" indent="0">
              <a:buNone/>
            </a:pPr>
            <a:endParaRPr lang="ru-RU" dirty="0" smtClean="0"/>
          </a:p>
          <a:p>
            <a:pPr marL="109728" indent="0">
              <a:lnSpc>
                <a:spcPct val="130000"/>
              </a:lnSpc>
              <a:buNone/>
            </a:pPr>
            <a:r>
              <a:rPr lang="ru-RU" sz="2800" dirty="0">
                <a:solidFill>
                  <a:srgbClr val="002060"/>
                </a:solidFill>
              </a:rPr>
              <a:t>с</a:t>
            </a:r>
            <a:r>
              <a:rPr lang="ru-RU" sz="2800" dirty="0" smtClean="0">
                <a:solidFill>
                  <a:srgbClr val="002060"/>
                </a:solidFill>
              </a:rPr>
              <a:t>оздание  условий для мотивации </a:t>
            </a:r>
          </a:p>
          <a:p>
            <a:pPr marL="109728" indent="0">
              <a:lnSpc>
                <a:spcPct val="130000"/>
              </a:lnSpc>
              <a:buNone/>
            </a:pPr>
            <a:r>
              <a:rPr lang="ru-RU" sz="2800" dirty="0" smtClean="0">
                <a:solidFill>
                  <a:srgbClr val="002060"/>
                </a:solidFill>
              </a:rPr>
              <a:t>и активизации в самостоятельной </a:t>
            </a:r>
          </a:p>
          <a:p>
            <a:pPr marL="109728" indent="0">
              <a:lnSpc>
                <a:spcPct val="130000"/>
              </a:lnSpc>
              <a:buNone/>
            </a:pPr>
            <a:r>
              <a:rPr lang="ru-RU" sz="2800" dirty="0" smtClean="0">
                <a:solidFill>
                  <a:srgbClr val="002060"/>
                </a:solidFill>
              </a:rPr>
              <a:t>и совместной деятельности, </a:t>
            </a:r>
          </a:p>
          <a:p>
            <a:pPr marL="109728" indent="0">
              <a:lnSpc>
                <a:spcPct val="130000"/>
              </a:lnSpc>
              <a:buNone/>
            </a:pPr>
            <a:r>
              <a:rPr lang="ru-RU" sz="2800" dirty="0" smtClean="0">
                <a:solidFill>
                  <a:srgbClr val="002060"/>
                </a:solidFill>
              </a:rPr>
              <a:t>саморазвития </a:t>
            </a:r>
          </a:p>
          <a:p>
            <a:pPr marL="109728" indent="0">
              <a:lnSpc>
                <a:spcPct val="130000"/>
              </a:lnSpc>
              <a:buNone/>
            </a:pPr>
            <a:r>
              <a:rPr lang="ru-RU" sz="2800" dirty="0" smtClean="0">
                <a:solidFill>
                  <a:srgbClr val="002060"/>
                </a:solidFill>
              </a:rPr>
              <a:t>и самоутверждения в ней</a:t>
            </a:r>
            <a:endParaRPr lang="ru-RU" sz="3200" dirty="0" smtClean="0">
              <a:solidFill>
                <a:srgbClr val="002060"/>
              </a:solidFill>
            </a:endParaRPr>
          </a:p>
          <a:p>
            <a:pPr marL="109728" indent="0">
              <a:buNone/>
            </a:pPr>
            <a:endParaRPr lang="ru-RU" sz="2400" dirty="0">
              <a:solidFill>
                <a:srgbClr val="002060"/>
              </a:solidFill>
            </a:endParaRPr>
          </a:p>
        </p:txBody>
      </p:sp>
      <p:pic>
        <p:nvPicPr>
          <p:cNvPr id="2050" name="Picture 2" descr="C:\Users\днс\Desktop\картинки для презентации\0_8310b_d67a324d_XL - копия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86446" y="3786190"/>
            <a:ext cx="2212318" cy="216024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408873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548680"/>
            <a:ext cx="8229600" cy="1152128"/>
          </a:xfrm>
          <a:solidFill>
            <a:srgbClr val="FFFF00"/>
          </a:solidFill>
          <a:ln>
            <a:solidFill>
              <a:srgbClr val="FF0000"/>
            </a:solidFill>
          </a:ln>
        </p:spPr>
        <p:txBody>
          <a:bodyPr>
            <a:noAutofit/>
          </a:bodyPr>
          <a:lstStyle/>
          <a:p>
            <a:pPr algn="ctr"/>
            <a:r>
              <a:rPr lang="ru-RU" sz="3600" b="1" dirty="0" smtClean="0"/>
              <a:t>  </a:t>
            </a:r>
            <a:r>
              <a:rPr lang="ru-RU" sz="3200" b="1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Основные условия  построения</a:t>
            </a:r>
            <a:br>
              <a:rPr lang="ru-RU" sz="3200" b="1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развивающей среды:</a:t>
            </a:r>
            <a:endParaRPr lang="ru-RU" sz="3200" b="1" dirty="0">
              <a:solidFill>
                <a:schemeClr val="bg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00034" y="2000239"/>
            <a:ext cx="8176422" cy="4143405"/>
          </a:xfrm>
          <a:solidFill>
            <a:schemeClr val="accent2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txBody>
          <a:bodyPr>
            <a:normAutofit/>
          </a:bodyPr>
          <a:lstStyle/>
          <a:p>
            <a:pPr>
              <a:buClr>
                <a:schemeClr val="accent1"/>
              </a:buClr>
              <a:buFont typeface="Wingdings" pitchFamily="2" charset="2"/>
              <a:buChar char="v"/>
            </a:pPr>
            <a:endParaRPr lang="ru-RU" dirty="0" smtClean="0">
              <a:solidFill>
                <a:srgbClr val="002060"/>
              </a:solidFill>
            </a:endParaRPr>
          </a:p>
          <a:p>
            <a:pPr>
              <a:buClr>
                <a:schemeClr val="accent1"/>
              </a:buClr>
              <a:buFont typeface="Wingdings" pitchFamily="2" charset="2"/>
              <a:buChar char="v"/>
            </a:pPr>
            <a:r>
              <a:rPr lang="ru-RU" dirty="0" smtClean="0">
                <a:solidFill>
                  <a:srgbClr val="002060"/>
                </a:solidFill>
              </a:rPr>
              <a:t>соответствие </a:t>
            </a:r>
            <a:r>
              <a:rPr lang="ru-RU" dirty="0" smtClean="0">
                <a:solidFill>
                  <a:srgbClr val="002060"/>
                </a:solidFill>
              </a:rPr>
              <a:t>возрастным и индивидуальным особенностям детей;</a:t>
            </a:r>
          </a:p>
          <a:p>
            <a:pPr>
              <a:buClr>
                <a:schemeClr val="accent1"/>
              </a:buClr>
              <a:buFont typeface="Wingdings" pitchFamily="2" charset="2"/>
              <a:buChar char="v"/>
            </a:pPr>
            <a:r>
              <a:rPr lang="ru-RU" dirty="0">
                <a:solidFill>
                  <a:srgbClr val="002060"/>
                </a:solidFill>
              </a:rPr>
              <a:t>о</a:t>
            </a:r>
            <a:r>
              <a:rPr lang="ru-RU" dirty="0" smtClean="0">
                <a:solidFill>
                  <a:srgbClr val="002060"/>
                </a:solidFill>
              </a:rPr>
              <a:t>пора на личностно-ориентированную модель взаимодействия между взрослым и ребенком;</a:t>
            </a:r>
          </a:p>
          <a:p>
            <a:pPr>
              <a:buClr>
                <a:schemeClr val="accent1"/>
              </a:buClr>
              <a:buFont typeface="Wingdings" pitchFamily="2" charset="2"/>
              <a:buChar char="v"/>
            </a:pPr>
            <a:r>
              <a:rPr lang="ru-RU" dirty="0">
                <a:solidFill>
                  <a:srgbClr val="002060"/>
                </a:solidFill>
              </a:rPr>
              <a:t>с</a:t>
            </a:r>
            <a:r>
              <a:rPr lang="ru-RU" dirty="0" smtClean="0">
                <a:solidFill>
                  <a:srgbClr val="002060"/>
                </a:solidFill>
              </a:rPr>
              <a:t>пособствование творческому развитию детей;</a:t>
            </a:r>
          </a:p>
          <a:p>
            <a:pPr>
              <a:buClr>
                <a:schemeClr val="accent1"/>
              </a:buClr>
              <a:buFont typeface="Wingdings" pitchFamily="2" charset="2"/>
              <a:buChar char="v"/>
            </a:pPr>
            <a:r>
              <a:rPr lang="ru-RU" dirty="0">
                <a:solidFill>
                  <a:srgbClr val="002060"/>
                </a:solidFill>
              </a:rPr>
              <a:t>у</a:t>
            </a:r>
            <a:r>
              <a:rPr lang="ru-RU" dirty="0" smtClean="0">
                <a:solidFill>
                  <a:srgbClr val="002060"/>
                </a:solidFill>
              </a:rPr>
              <a:t>чет интересов и потребностей каждого ребенка;</a:t>
            </a:r>
          </a:p>
          <a:p>
            <a:pPr>
              <a:buClr>
                <a:schemeClr val="accent1"/>
              </a:buClr>
              <a:buFont typeface="Wingdings" pitchFamily="2" charset="2"/>
              <a:buChar char="v"/>
            </a:pPr>
            <a:r>
              <a:rPr lang="ru-RU" dirty="0">
                <a:solidFill>
                  <a:srgbClr val="002060"/>
                </a:solidFill>
              </a:rPr>
              <a:t>о</a:t>
            </a:r>
            <a:r>
              <a:rPr lang="ru-RU" dirty="0" smtClean="0">
                <a:solidFill>
                  <a:srgbClr val="002060"/>
                </a:solidFill>
              </a:rPr>
              <a:t>беспечение богатства сенсорных впечатлений;</a:t>
            </a:r>
          </a:p>
          <a:p>
            <a:pPr>
              <a:buClr>
                <a:schemeClr val="accent1"/>
              </a:buClr>
              <a:buFont typeface="Wingdings" pitchFamily="2" charset="2"/>
              <a:buChar char="v"/>
            </a:pPr>
            <a:r>
              <a:rPr lang="ru-RU" dirty="0">
                <a:solidFill>
                  <a:srgbClr val="002060"/>
                </a:solidFill>
              </a:rPr>
              <a:t>о</a:t>
            </a:r>
            <a:r>
              <a:rPr lang="ru-RU" dirty="0" smtClean="0">
                <a:solidFill>
                  <a:srgbClr val="002060"/>
                </a:solidFill>
              </a:rPr>
              <a:t>беспечение самостоятельной 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dirty="0" smtClean="0">
                <a:solidFill>
                  <a:srgbClr val="002060"/>
                </a:solidFill>
              </a:rPr>
              <a:t>деятельности, </a:t>
            </a:r>
            <a:endParaRPr lang="ru-RU" dirty="0" smtClean="0">
              <a:solidFill>
                <a:srgbClr val="002060"/>
              </a:solidFill>
            </a:endParaRPr>
          </a:p>
          <a:p>
            <a:pPr>
              <a:buClr>
                <a:schemeClr val="accent1"/>
              </a:buClr>
              <a:buNone/>
            </a:pPr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dirty="0" smtClean="0">
                <a:solidFill>
                  <a:srgbClr val="002060"/>
                </a:solidFill>
              </a:rPr>
              <a:t>    </a:t>
            </a:r>
            <a:r>
              <a:rPr lang="ru-RU" dirty="0" smtClean="0">
                <a:solidFill>
                  <a:srgbClr val="002060"/>
                </a:solidFill>
              </a:rPr>
              <a:t>возможности </a:t>
            </a:r>
            <a:r>
              <a:rPr lang="ru-RU" dirty="0" smtClean="0">
                <a:solidFill>
                  <a:srgbClr val="002060"/>
                </a:solidFill>
              </a:rPr>
              <a:t>для исследования;</a:t>
            </a:r>
          </a:p>
          <a:p>
            <a:pPr>
              <a:buClr>
                <a:schemeClr val="accent1"/>
              </a:buClr>
              <a:buFont typeface="Wingdings" pitchFamily="2" charset="2"/>
              <a:buChar char="v"/>
            </a:pPr>
            <a:r>
              <a:rPr lang="ru-RU" dirty="0">
                <a:solidFill>
                  <a:srgbClr val="002060"/>
                </a:solidFill>
              </a:rPr>
              <a:t>п</a:t>
            </a:r>
            <a:r>
              <a:rPr lang="ru-RU" dirty="0" smtClean="0">
                <a:solidFill>
                  <a:srgbClr val="002060"/>
                </a:solidFill>
              </a:rPr>
              <a:t>ривлекательность и эстетичность  оформления.</a:t>
            </a: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5" name="Picture 2" descr="C:\Users\днс\Desktop\картинки для презентации\0_4c570_2e847a3d_L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858016" y="4714883"/>
            <a:ext cx="1643074" cy="17839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Содержимое 5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>
              <a:buNone/>
            </a:pP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994254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357166"/>
            <a:ext cx="8104984" cy="1071570"/>
          </a:xfrm>
          <a:solidFill>
            <a:srgbClr val="FFFF00"/>
          </a:solidFill>
          <a:ln>
            <a:solidFill>
              <a:srgbClr val="FF0000"/>
            </a:solidFill>
          </a:ln>
        </p:spPr>
        <p:txBody>
          <a:bodyPr>
            <a:normAutofit/>
          </a:bodyPr>
          <a:lstStyle/>
          <a:p>
            <a:pPr algn="ctr"/>
            <a:r>
              <a:rPr lang="ru-RU" sz="2800" dirty="0" smtClean="0">
                <a:solidFill>
                  <a:srgbClr val="FF0000"/>
                </a:solidFill>
              </a:rPr>
              <a:t>   </a:t>
            </a:r>
            <a:r>
              <a:rPr lang="ru-RU" sz="3200" dirty="0" smtClean="0">
                <a:solidFill>
                  <a:schemeClr val="bg2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Принципы построения развивающей </a:t>
            </a:r>
            <a:r>
              <a:rPr lang="ru-RU" sz="3200" dirty="0" smtClean="0">
                <a:solidFill>
                  <a:schemeClr val="bg2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среды </a:t>
            </a:r>
            <a:r>
              <a:rPr lang="ru-RU" sz="3200" b="0" dirty="0" smtClean="0">
                <a:solidFill>
                  <a:schemeClr val="bg2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(по </a:t>
            </a:r>
            <a:r>
              <a:rPr lang="ru-RU" sz="3200" b="0" dirty="0" smtClean="0">
                <a:solidFill>
                  <a:schemeClr val="bg2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В.А Петровскому</a:t>
            </a:r>
            <a:r>
              <a:rPr lang="ru-RU" sz="3200" b="0" dirty="0" smtClean="0">
                <a:solidFill>
                  <a:schemeClr val="bg2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):</a:t>
            </a:r>
            <a:endParaRPr lang="ru-RU" sz="3200" b="0" dirty="0">
              <a:solidFill>
                <a:schemeClr val="bg2">
                  <a:lumMod val="50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467544" y="1556792"/>
            <a:ext cx="8136904" cy="4752528"/>
          </a:xfrm>
          <a:solidFill>
            <a:schemeClr val="bg2"/>
          </a:solidFill>
          <a:ln>
            <a:solidFill>
              <a:srgbClr val="FF0000"/>
            </a:solidFill>
          </a:ln>
        </p:spPr>
        <p:txBody>
          <a:bodyPr>
            <a:normAutofit lnSpcReduction="10000"/>
          </a:bodyPr>
          <a:lstStyle/>
          <a:p>
            <a:endParaRPr lang="ru-RU" u="sng" dirty="0"/>
          </a:p>
          <a:p>
            <a:pPr marL="502920" indent="-457200">
              <a:buClr>
                <a:schemeClr val="tx2"/>
              </a:buClr>
              <a:buFont typeface="Wingdings" pitchFamily="2" charset="2"/>
              <a:buChar char="v"/>
            </a:pP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принцип 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дистанции, позиции при </a:t>
            </a:r>
          </a:p>
          <a:p>
            <a:pPr marL="502920" indent="-457200">
              <a:buClr>
                <a:schemeClr val="tx2"/>
              </a:buClr>
            </a:pP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взаимодействии</a:t>
            </a:r>
            <a:endParaRPr lang="ru-RU" sz="24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502920" indent="-457200">
              <a:buClr>
                <a:schemeClr val="tx2"/>
              </a:buClr>
              <a:buFont typeface="Wingdings" pitchFamily="2" charset="2"/>
              <a:buChar char="v"/>
            </a:pP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активности</a:t>
            </a:r>
            <a:endParaRPr lang="ru-RU" sz="24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502920" indent="-457200">
              <a:buClr>
                <a:schemeClr val="tx2"/>
              </a:buClr>
              <a:buFont typeface="Wingdings" pitchFamily="2" charset="2"/>
              <a:buChar char="v"/>
            </a:pP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стабильности-динамичности</a:t>
            </a:r>
            <a:endParaRPr lang="ru-RU" sz="24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502920" indent="-457200">
              <a:buClr>
                <a:schemeClr val="tx2"/>
              </a:buClr>
              <a:buFont typeface="Wingdings" pitchFamily="2" charset="2"/>
              <a:buChar char="v"/>
            </a:pP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зонирования</a:t>
            </a:r>
            <a:endParaRPr lang="ru-RU" sz="24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502920" indent="-457200">
              <a:buClr>
                <a:schemeClr val="tx2"/>
              </a:buClr>
              <a:buFont typeface="Wingdings" pitchFamily="2" charset="2"/>
              <a:buChar char="v"/>
            </a:pP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индивидуальной 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комфортности и </a:t>
            </a:r>
          </a:p>
          <a:p>
            <a:pPr marL="502920" indent="-457200">
              <a:buClr>
                <a:schemeClr val="tx2"/>
              </a:buClr>
            </a:pP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эмоционального 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благополучия</a:t>
            </a:r>
          </a:p>
          <a:p>
            <a:pPr marL="502920" indent="-457200">
              <a:buClr>
                <a:schemeClr val="tx2"/>
              </a:buClr>
              <a:buFont typeface="Wingdings" pitchFamily="2" charset="2"/>
              <a:buChar char="v"/>
            </a:pP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эстетической 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организации среды</a:t>
            </a:r>
          </a:p>
          <a:p>
            <a:pPr marL="502920" indent="-457200">
              <a:buClr>
                <a:schemeClr val="tx2"/>
              </a:buClr>
              <a:buFont typeface="Wingdings" pitchFamily="2" charset="2"/>
              <a:buChar char="v"/>
            </a:pP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открытости-закрытости</a:t>
            </a:r>
            <a:endParaRPr lang="ru-RU" sz="24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502920" indent="-457200">
              <a:buClr>
                <a:schemeClr val="tx2"/>
              </a:buClr>
              <a:buFont typeface="Wingdings" pitchFamily="2" charset="2"/>
              <a:buChar char="v"/>
            </a:pP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учета 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половых и возрастных различий </a:t>
            </a:r>
          </a:p>
          <a:p>
            <a:pPr marL="502920" indent="-457200">
              <a:buClr>
                <a:schemeClr val="tx2"/>
              </a:buClr>
            </a:pP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детей</a:t>
            </a:r>
            <a:endParaRPr lang="ru-RU" sz="2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21" descr="i?id=163761144-1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215074" y="3392632"/>
            <a:ext cx="1976444" cy="222799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1282120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500042"/>
            <a:ext cx="8358246" cy="1571636"/>
          </a:xfrm>
          <a:solidFill>
            <a:srgbClr val="FFFF00"/>
          </a:solidFill>
        </p:spPr>
        <p:txBody>
          <a:bodyPr>
            <a:normAutofit fontScale="90000"/>
          </a:bodyPr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Материально-техническое обеспечение воспитательно-образовательного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процесса</a:t>
            </a:r>
            <a:br>
              <a:rPr lang="ru-RU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700" b="1" i="1" dirty="0" smtClean="0">
                <a:latin typeface="Times New Roman" pitchFamily="18" charset="0"/>
                <a:cs typeface="Times New Roman" pitchFamily="18" charset="0"/>
              </a:rPr>
              <a:t>(ФГТ к условиям реализации ООП дошкольного образования)</a:t>
            </a:r>
            <a:endParaRPr lang="ru-RU" sz="2700" b="1" i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solidFill>
            <a:schemeClr val="bg2"/>
          </a:solidFill>
        </p:spPr>
        <p:txBody>
          <a:bodyPr>
            <a:normAutofit fontScale="32500" lnSpcReduction="20000"/>
          </a:bodyPr>
          <a:lstStyle/>
          <a:p>
            <a:pPr>
              <a:buNone/>
            </a:pPr>
            <a:r>
              <a:rPr lang="ru-RU" sz="7400" dirty="0" smtClean="0">
                <a:latin typeface="Times New Roman" pitchFamily="18" charset="0"/>
                <a:cs typeface="Times New Roman" pitchFamily="18" charset="0"/>
              </a:rPr>
              <a:t>3.1</a:t>
            </a:r>
            <a:r>
              <a:rPr lang="ru-RU" sz="7400" dirty="0" smtClean="0">
                <a:latin typeface="Times New Roman" pitchFamily="18" charset="0"/>
                <a:cs typeface="Times New Roman" pitchFamily="18" charset="0"/>
              </a:rPr>
              <a:t>. Требования к предметно-развивающей среде образовательного учреждения (группы), которые включают:</a:t>
            </a:r>
          </a:p>
          <a:p>
            <a:pPr>
              <a:buNone/>
            </a:pPr>
            <a:r>
              <a:rPr lang="ru-RU" sz="7400" dirty="0" smtClean="0">
                <a:latin typeface="Times New Roman" pitchFamily="18" charset="0"/>
                <a:cs typeface="Times New Roman" pitchFamily="18" charset="0"/>
              </a:rPr>
              <a:t>3.1.1. Соблюдение следующих принципов</a:t>
            </a:r>
            <a:r>
              <a:rPr lang="ru-RU" sz="7400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>
              <a:buNone/>
            </a:pPr>
            <a:endParaRPr lang="ru-RU" sz="7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Clr>
                <a:schemeClr val="accent2"/>
              </a:buClr>
              <a:buFont typeface="Wingdings" pitchFamily="2" charset="2"/>
              <a:buChar char="v"/>
            </a:pPr>
            <a:r>
              <a:rPr lang="ru-RU" sz="74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информативности</a:t>
            </a:r>
            <a:r>
              <a:rPr lang="ru-RU" sz="7400" dirty="0" smtClean="0">
                <a:latin typeface="Times New Roman" pitchFamily="18" charset="0"/>
                <a:cs typeface="Times New Roman" pitchFamily="18" charset="0"/>
              </a:rPr>
              <a:t>, предусматривающего разнообразие тематики материалов и оборудования и активности воспитанников во взаимодействии с предметным окружением;</a:t>
            </a:r>
          </a:p>
          <a:p>
            <a:pPr>
              <a:buClr>
                <a:schemeClr val="accent2"/>
              </a:buClr>
              <a:buFont typeface="Wingdings" pitchFamily="2" charset="2"/>
              <a:buChar char="v"/>
            </a:pPr>
            <a:r>
              <a:rPr lang="ru-RU" sz="74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вариативности,</a:t>
            </a:r>
            <a:r>
              <a:rPr lang="ru-RU" sz="7400" dirty="0" smtClean="0">
                <a:latin typeface="Times New Roman" pitchFamily="18" charset="0"/>
                <a:cs typeface="Times New Roman" pitchFamily="18" charset="0"/>
              </a:rPr>
              <a:t> определяющейся видом дошкольного образовательного учреждения, содержанием воспитания, культурными и художественными традициями, климатогеографическими особенностями;</a:t>
            </a:r>
          </a:p>
          <a:p>
            <a:endParaRPr lang="ru-RU" dirty="0"/>
          </a:p>
        </p:txBody>
      </p:sp>
      <p:sp>
        <p:nvSpPr>
          <p:cNvPr id="4" name="Стрелка вниз 3"/>
          <p:cNvSpPr/>
          <p:nvPr/>
        </p:nvSpPr>
        <p:spPr>
          <a:xfrm>
            <a:off x="8215338" y="5715016"/>
            <a:ext cx="770384" cy="978408"/>
          </a:xfrm>
          <a:prstGeom prst="downArrow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00034" y="612845"/>
            <a:ext cx="8286808" cy="5632311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>
              <a:buClr>
                <a:schemeClr val="accent2"/>
              </a:buClr>
              <a:buFont typeface="Wingdings" pitchFamily="2" charset="2"/>
              <a:buChar char="v"/>
            </a:pPr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полифункциональности,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предусматривающего обеспечение всех составляющих воспитательно-образовательного процесса и возможность разнообразного использования различных составляющих предметно-развивающей среды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;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Clr>
                <a:schemeClr val="accent2"/>
              </a:buClr>
              <a:buFont typeface="Wingdings" pitchFamily="2" charset="2"/>
              <a:buChar char="v"/>
            </a:pPr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педагогической целесообразности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позволяющей предусмотреть необходимость и достаточность наполнения предметно-развивающей среды, а также обеспечить возможность самовыражения воспитанников, индивидуальную комфортность и эмоциональное благополучие каждого ребенка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;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Clr>
                <a:schemeClr val="accent2"/>
              </a:buClr>
              <a:buFont typeface="Wingdings" pitchFamily="2" charset="2"/>
              <a:buChar char="v"/>
            </a:pPr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трансформируемости,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обеспечивающего возможность изменений предметно-развивающей среды, позволяющих, по ситуации, вынести на первый план ту или иную функцию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пространства.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64704"/>
            <a:ext cx="8229600" cy="1080120"/>
          </a:xfrm>
          <a:solidFill>
            <a:srgbClr val="FFFF00"/>
          </a:solidFill>
          <a:ln>
            <a:solidFill>
              <a:srgbClr val="FF0000"/>
            </a:solidFill>
          </a:ln>
        </p:spPr>
        <p:txBody>
          <a:bodyPr>
            <a:normAutofit/>
          </a:bodyPr>
          <a:lstStyle/>
          <a:p>
            <a:pPr algn="ctr"/>
            <a:r>
              <a:rPr lang="ru-RU" sz="3200" b="1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Роль среды прослеживается на примере   ее основных функций:</a:t>
            </a:r>
            <a:endParaRPr lang="ru-RU" sz="3200" b="1" dirty="0">
              <a:solidFill>
                <a:schemeClr val="bg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56034" y="1979783"/>
            <a:ext cx="8229600" cy="4536504"/>
          </a:xfrm>
          <a:solidFill>
            <a:schemeClr val="bg2"/>
          </a:solidFill>
          <a:ln>
            <a:solidFill>
              <a:srgbClr val="FF0000"/>
            </a:solidFill>
          </a:ln>
        </p:spPr>
        <p:txBody>
          <a:bodyPr>
            <a:normAutofit/>
          </a:bodyPr>
          <a:lstStyle/>
          <a:p>
            <a:endParaRPr lang="ru-RU" dirty="0" smtClean="0">
              <a:solidFill>
                <a:srgbClr val="002060"/>
              </a:solidFill>
            </a:endParaRPr>
          </a:p>
          <a:p>
            <a:pPr>
              <a:buClr>
                <a:schemeClr val="tx2"/>
              </a:buClr>
              <a:buFont typeface="Wingdings" pitchFamily="2" charset="2"/>
              <a:buChar char="v"/>
            </a:pP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smtClean="0">
                <a:solidFill>
                  <a:srgbClr val="002060"/>
                </a:solidFill>
              </a:rPr>
              <a:t>   организующая</a:t>
            </a:r>
          </a:p>
          <a:p>
            <a:pPr>
              <a:buClr>
                <a:schemeClr val="tx2"/>
              </a:buClr>
              <a:buFont typeface="Wingdings" pitchFamily="2" charset="2"/>
              <a:buChar char="v"/>
            </a:pPr>
            <a:endParaRPr lang="ru-RU" dirty="0" smtClean="0">
              <a:solidFill>
                <a:srgbClr val="002060"/>
              </a:solidFill>
            </a:endParaRPr>
          </a:p>
          <a:p>
            <a:pPr>
              <a:buClr>
                <a:schemeClr val="tx2"/>
              </a:buClr>
              <a:buFont typeface="Wingdings" pitchFamily="2" charset="2"/>
              <a:buChar char="v"/>
            </a:pPr>
            <a:r>
              <a:rPr lang="ru-RU" dirty="0" smtClean="0">
                <a:solidFill>
                  <a:srgbClr val="002060"/>
                </a:solidFill>
              </a:rPr>
              <a:t>    </a:t>
            </a:r>
            <a:r>
              <a:rPr lang="ru-RU" dirty="0">
                <a:solidFill>
                  <a:srgbClr val="002060"/>
                </a:solidFill>
              </a:rPr>
              <a:t>в</a:t>
            </a:r>
            <a:r>
              <a:rPr lang="ru-RU" dirty="0" smtClean="0">
                <a:solidFill>
                  <a:srgbClr val="002060"/>
                </a:solidFill>
              </a:rPr>
              <a:t>оспитывающая</a:t>
            </a:r>
          </a:p>
          <a:p>
            <a:pPr>
              <a:buClr>
                <a:schemeClr val="tx2"/>
              </a:buClr>
              <a:buNone/>
            </a:pPr>
            <a:endParaRPr lang="ru-RU" dirty="0" smtClean="0">
              <a:solidFill>
                <a:srgbClr val="002060"/>
              </a:solidFill>
            </a:endParaRPr>
          </a:p>
          <a:p>
            <a:pPr>
              <a:buClr>
                <a:schemeClr val="tx2"/>
              </a:buClr>
              <a:buFont typeface="Wingdings" pitchFamily="2" charset="2"/>
              <a:buChar char="v"/>
            </a:pPr>
            <a:r>
              <a:rPr lang="ru-RU" dirty="0" smtClean="0">
                <a:solidFill>
                  <a:srgbClr val="002060"/>
                </a:solidFill>
              </a:rPr>
              <a:t>    информационная</a:t>
            </a:r>
          </a:p>
          <a:p>
            <a:pPr>
              <a:buClr>
                <a:schemeClr val="tx2"/>
              </a:buClr>
              <a:buFont typeface="Wingdings" pitchFamily="2" charset="2"/>
              <a:buChar char="v"/>
            </a:pPr>
            <a:endParaRPr lang="ru-RU" dirty="0" smtClean="0">
              <a:solidFill>
                <a:srgbClr val="002060"/>
              </a:solidFill>
            </a:endParaRPr>
          </a:p>
          <a:p>
            <a:pPr>
              <a:buClr>
                <a:schemeClr val="tx2"/>
              </a:buClr>
              <a:buFont typeface="Wingdings" pitchFamily="2" charset="2"/>
              <a:buChar char="v"/>
            </a:pPr>
            <a:r>
              <a:rPr lang="ru-RU" dirty="0" smtClean="0">
                <a:solidFill>
                  <a:srgbClr val="002060"/>
                </a:solidFill>
              </a:rPr>
              <a:t>     развивающая</a:t>
            </a:r>
          </a:p>
          <a:p>
            <a:pPr marL="109728" indent="0">
              <a:buNone/>
            </a:pPr>
            <a:r>
              <a:rPr lang="ru-RU" dirty="0" smtClean="0"/>
              <a:t>                                          </a:t>
            </a:r>
            <a:endParaRPr lang="ru-RU" dirty="0"/>
          </a:p>
        </p:txBody>
      </p:sp>
      <p:pic>
        <p:nvPicPr>
          <p:cNvPr id="3074" name="Picture 2" descr="C:\Users\днс\Desktop\1287578457_2010-10-20_201723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936" t="664" r="936" b="664"/>
          <a:stretch>
            <a:fillRect/>
          </a:stretch>
        </p:blipFill>
        <p:spPr bwMode="auto">
          <a:xfrm>
            <a:off x="5500694" y="3214686"/>
            <a:ext cx="2755762" cy="308650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</p:pic>
    </p:spTree>
    <p:extLst>
      <p:ext uri="{BB962C8B-B14F-4D97-AF65-F5344CB8AC3E}">
        <p14:creationId xmlns="" xmlns:p14="http://schemas.microsoft.com/office/powerpoint/2010/main" val="2227942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500034" y="642918"/>
            <a:ext cx="8027169" cy="1008111"/>
          </a:xfrm>
          <a:solidFill>
            <a:srgbClr val="FFFF00"/>
          </a:solidFill>
          <a:ln>
            <a:solidFill>
              <a:srgbClr val="FF0000"/>
            </a:solidFill>
          </a:ln>
        </p:spPr>
        <p:txBody>
          <a:bodyPr/>
          <a:lstStyle/>
          <a:p>
            <a:pPr algn="ctr"/>
            <a:r>
              <a:rPr lang="ru-RU" sz="2800" dirty="0" smtClean="0">
                <a:solidFill>
                  <a:schemeClr val="bg2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Игровые и развивающие центры (уголки) </a:t>
            </a:r>
            <a:r>
              <a:rPr lang="ru-RU" sz="2800" dirty="0" smtClean="0">
                <a:solidFill>
                  <a:schemeClr val="bg2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solidFill>
                  <a:schemeClr val="bg2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solidFill>
                  <a:schemeClr val="bg2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2800" dirty="0" smtClean="0">
                <a:solidFill>
                  <a:schemeClr val="bg2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рамках группового пространства:</a:t>
            </a:r>
            <a:endParaRPr lang="ru-RU" sz="2800" dirty="0">
              <a:solidFill>
                <a:schemeClr val="bg2">
                  <a:lumMod val="50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 rot="10800000" flipV="1">
            <a:off x="539552" y="2132856"/>
            <a:ext cx="7955161" cy="4392488"/>
          </a:xfrm>
          <a:solidFill>
            <a:schemeClr val="bg2"/>
          </a:solidFill>
          <a:ln>
            <a:solidFill>
              <a:srgbClr val="FF0000"/>
            </a:solidFill>
          </a:ln>
        </p:spPr>
        <p:txBody>
          <a:bodyPr>
            <a:normAutofit/>
          </a:bodyPr>
          <a:lstStyle/>
          <a:p>
            <a:endParaRPr lang="ru-RU" sz="2000" dirty="0" smtClean="0">
              <a:solidFill>
                <a:srgbClr val="002060"/>
              </a:solidFill>
            </a:endParaRPr>
          </a:p>
          <a:p>
            <a:endParaRPr lang="ru-RU" sz="2000" dirty="0">
              <a:solidFill>
                <a:srgbClr val="002060"/>
              </a:solidFill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357158" y="1785926"/>
          <a:ext cx="8572560" cy="485778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86280"/>
                <a:gridCol w="4286280"/>
              </a:tblGrid>
              <a:tr h="393583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bg2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Младший возраст</a:t>
                      </a:r>
                      <a:endParaRPr lang="ru-RU" dirty="0">
                        <a:solidFill>
                          <a:schemeClr val="bg2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bg2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Старший возраст</a:t>
                      </a:r>
                      <a:endParaRPr lang="ru-RU" dirty="0">
                        <a:solidFill>
                          <a:schemeClr val="bg2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</a:tr>
              <a:tr h="4464201">
                <a:tc>
                  <a:txBody>
                    <a:bodyPr/>
                    <a:lstStyle/>
                    <a:p>
                      <a:endParaRPr lang="ru-RU" sz="200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20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     </a:t>
                      </a:r>
                      <a:r>
                        <a:rPr lang="ru-RU" sz="20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Уголок игры</a:t>
                      </a:r>
                      <a:endParaRPr lang="ru-RU" sz="200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     Уголок </a:t>
                      </a:r>
                      <a:r>
                        <a:rPr lang="ru-RU" sz="20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строительства</a:t>
                      </a:r>
                      <a:endParaRPr lang="ru-RU" sz="200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    </a:t>
                      </a:r>
                      <a:r>
                        <a:rPr lang="ru-RU" sz="20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Физкультурный уголок</a:t>
                      </a:r>
                      <a:endParaRPr lang="ru-RU" sz="200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    </a:t>
                      </a:r>
                      <a:endParaRPr lang="ru-RU" sz="200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     </a:t>
                      </a:r>
                      <a:r>
                        <a:rPr lang="ru-RU" sz="20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Уголок </a:t>
                      </a:r>
                      <a:r>
                        <a:rPr lang="ru-RU" sz="20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настольных игр </a:t>
                      </a: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     (сенсорный</a:t>
                      </a:r>
                      <a:r>
                        <a:rPr lang="ru-RU" sz="20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lang="ru-RU" sz="200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20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     Книжный </a:t>
                      </a:r>
                      <a:r>
                        <a:rPr lang="ru-RU" sz="20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уголок</a:t>
                      </a:r>
                      <a:endParaRPr lang="ru-RU" sz="200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20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     </a:t>
                      </a:r>
                      <a:endParaRPr lang="ru-RU" sz="200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20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    Уголок рисования</a:t>
                      </a:r>
                      <a:endParaRPr lang="ru-RU" sz="200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20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    </a:t>
                      </a:r>
                      <a:r>
                        <a:rPr lang="ru-RU" sz="20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Уголок </a:t>
                      </a:r>
                      <a:r>
                        <a:rPr lang="ru-RU" sz="20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природы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00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Центр сюжетно-ролевый</a:t>
                      </a:r>
                      <a:r>
                        <a:rPr lang="ru-RU" sz="20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0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игры</a:t>
                      </a:r>
                      <a:endParaRPr lang="ru-RU" sz="200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Центр </a:t>
                      </a:r>
                      <a:r>
                        <a:rPr lang="ru-RU" sz="20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строительства</a:t>
                      </a:r>
                      <a:endParaRPr lang="ru-RU" sz="200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Физкультурно-оздоровительный </a:t>
                      </a:r>
                      <a:r>
                        <a:rPr lang="ru-RU" sz="20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центр</a:t>
                      </a:r>
                      <a:endParaRPr lang="ru-RU" sz="200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20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Центр настольно-печатных игр и </a:t>
                      </a:r>
                      <a:r>
                        <a:rPr lang="ru-RU" sz="20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математики</a:t>
                      </a:r>
                      <a:endParaRPr lang="ru-RU" sz="200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20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Центр литературы и обучения </a:t>
                      </a:r>
                      <a:r>
                        <a:rPr lang="ru-RU" sz="20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грамоте</a:t>
                      </a:r>
                      <a:endParaRPr lang="ru-RU" sz="200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20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Центр</a:t>
                      </a:r>
                      <a:r>
                        <a:rPr lang="ru-RU" sz="20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0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искусства</a:t>
                      </a:r>
                      <a:endParaRPr lang="ru-RU" sz="2000" baseline="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20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Центр детского экспериментирования</a:t>
                      </a:r>
                      <a:endParaRPr lang="ru-RU" sz="200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3930885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Городск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Городская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Город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277</TotalTime>
  <Words>354</Words>
  <Application>Microsoft Office PowerPoint</Application>
  <PresentationFormat>Экран (4:3)</PresentationFormat>
  <Paragraphs>78</Paragraphs>
  <Slides>10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Городская</vt:lpstr>
      <vt:lpstr>Слайд 1</vt:lpstr>
      <vt:lpstr> Предметно-развивающая среда – это организованное жизненное пространство </vt:lpstr>
      <vt:lpstr> Цель создания   предметно-развивающей среды </vt:lpstr>
      <vt:lpstr>  Основные условия  построения            развивающей среды:</vt:lpstr>
      <vt:lpstr>   Принципы построения развивающей среды (по В.А Петровскому):</vt:lpstr>
      <vt:lpstr>Материально-техническое обеспечение воспитательно-образовательного процесса (ФГТ к условиям реализации ООП дошкольного образования)</vt:lpstr>
      <vt:lpstr>Слайд 7</vt:lpstr>
      <vt:lpstr>Роль среды прослеживается на примере   ее основных функций:</vt:lpstr>
      <vt:lpstr>Игровые и развивающие центры (уголки)  в рамках группового пространства:</vt:lpstr>
      <vt:lpstr>      Готовы к сотрудничеству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sergey</dc:creator>
  <cp:lastModifiedBy>VIPKRO</cp:lastModifiedBy>
  <cp:revision>32</cp:revision>
  <dcterms:created xsi:type="dcterms:W3CDTF">2012-04-30T04:51:07Z</dcterms:created>
  <dcterms:modified xsi:type="dcterms:W3CDTF">2012-05-12T09:37:08Z</dcterms:modified>
</cp:coreProperties>
</file>