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37" r:id="rId3"/>
    <p:sldId id="309" r:id="rId4"/>
    <p:sldId id="310" r:id="rId5"/>
    <p:sldId id="311" r:id="rId6"/>
    <p:sldId id="312" r:id="rId7"/>
    <p:sldId id="313" r:id="rId8"/>
    <p:sldId id="317" r:id="rId9"/>
    <p:sldId id="315" r:id="rId10"/>
    <p:sldId id="314" r:id="rId11"/>
    <p:sldId id="316" r:id="rId12"/>
    <p:sldId id="308" r:id="rId13"/>
    <p:sldId id="259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36" r:id="rId22"/>
    <p:sldId id="326" r:id="rId23"/>
    <p:sldId id="325" r:id="rId24"/>
    <p:sldId id="327" r:id="rId25"/>
    <p:sldId id="328" r:id="rId26"/>
    <p:sldId id="330" r:id="rId27"/>
    <p:sldId id="331" r:id="rId28"/>
    <p:sldId id="260" r:id="rId29"/>
    <p:sldId id="332" r:id="rId30"/>
    <p:sldId id="333" r:id="rId31"/>
    <p:sldId id="334" r:id="rId32"/>
    <p:sldId id="329" r:id="rId33"/>
    <p:sldId id="261" r:id="rId34"/>
    <p:sldId id="262" r:id="rId35"/>
    <p:sldId id="285" r:id="rId36"/>
    <p:sldId id="33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14" autoAdjust="0"/>
  </p:normalViewPr>
  <p:slideViewPr>
    <p:cSldViewPr>
      <p:cViewPr varScale="1">
        <p:scale>
          <a:sx n="106" d="100"/>
          <a:sy n="106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33BB2-E102-40F1-9853-FCAC937CF0D7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A8FD0-68ED-4CB1-8FEC-0C3AC9A11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Ребята, 4 ноября вся наша страна отмечает День народного единства. И сегодня мы с вами узнаем, что это за праздник. Во все времена русские люди любили свою родину, дружили, помогали друг другу, объединялись, когда Родине грозила беда, и вместе защищали её от врагов.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Просторный равнины,</a:t>
            </a:r>
            <a:r>
              <a:rPr lang="ru-RU" baseline="0" dirty="0" smtClean="0"/>
              <a:t> б</a:t>
            </a:r>
            <a:r>
              <a:rPr lang="ru-RU" dirty="0" smtClean="0"/>
              <a:t>ескрайние степи,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знойные тропики.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нашей стране живет очень много народов. Когда на одном конце России дети просыпаются, то на другом — уже ложатся спать, когда в одном месте нашей страны цветут деревья, то в другом — может идти снег.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Народы другим словом называются национальности. Про нашу страну еще говорят, что она </a:t>
            </a:r>
            <a:r>
              <a:rPr lang="ru-RU" sz="1200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многонациональна.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Посмотрите и посчитайте, сколько разных национальностей вы видите на картинке? (ответ 8) Как вы думаете, где можно встретиться с разными национальностями? (ответы детей) Правильно!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еще детей разных национальностей мы каждый день встречаем в нашем детском саду. 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подготовительной группе дружно живут и играют дети пяти национальностей.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Каждый день мы общаемся с представителями азербайджанского народа, армянского, таджикского, татарского и, конечно, русского.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Раньше каждый народ было легко узнать по национальному костюму. В современном мире одежда у всех народов стала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похожей, но каждый народ бережно хранит свои истоки, свои традиции, свои корни. Так выглядят национальные костюмы азербайджанского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это национальная одежда армянского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Киргизские национальные костюмы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Национальная одежда</a:t>
            </a:r>
            <a:r>
              <a:rPr lang="ru-RU" baseline="0" dirty="0" smtClean="0"/>
              <a:t> таджиков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Татарские национальные костюмы. Обратите внимание: у всех женщин покрыта голова, длинные платья скрывают ноги, а длинные рукава полностью закрывают руки. Раньше считалось, что кожа</a:t>
            </a:r>
            <a:r>
              <a:rPr lang="ru-RU" baseline="0" dirty="0" smtClean="0"/>
              <a:t> женщины должна быть максимально закрыта, чтобы недобрые люди не могли причинить ей зла. Это было принято у всех народов. Женщину берегли особо, ведь она – продолжательница 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Москва - столица нашей Родины. Красная площадь – главная площадь нашей страны. На ней проходят торжественные мероприятия.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русских национальных костюмов характерны яркие сарафаны у девушек и женщин и рубахи-косоворотки, украшенные вышивкой, у парней и мужчин.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Россия столь многообразна и увлекательна, что даже у русского народа, проживающего в разных местах России, есть свои национальные костюмы. Например,  уральские сарафаны. Какой красивый изумрудный цвет! Как вы думаете, почему уральский сарафан зеленого цвета? Правильно. Это цвет неповторимых по красоте уральских лесов. А какой интересный шлейф у сарафана! Он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никого вам не напоминает? Похож на хвостик. Кто живет на Урале с хвостиком? Правильно, ящерка. И даже есть сказ у уральского писателя П.П. Бажова, где ящерка может обернуться Хозяйкой Медной горы, хранительницей всех сокровищ, которыми богаты уральские горы.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Каждый</a:t>
            </a:r>
            <a:r>
              <a:rPr lang="ru-RU" baseline="0" dirty="0" smtClean="0"/>
              <a:t> народ по-своему украшал и свои костюмы, и посуду, мебель, ковры, другие предметы быта. Узоры – орнаменты – у всех разные, но и в чем-то схожи. Во всех орнаментах </a:t>
            </a:r>
            <a:r>
              <a:rPr lang="ru-RU" baseline="0" dirty="0" err="1" smtClean="0"/>
              <a:t>присутсвуют</a:t>
            </a:r>
            <a:r>
              <a:rPr lang="ru-RU" baseline="0" dirty="0" smtClean="0"/>
              <a:t> растительные мотивы, цветочные.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каждого народа есть свое национальное блюдо. Если вы окажетесь</a:t>
            </a:r>
            <a:r>
              <a:rPr lang="ru-RU" baseline="0" dirty="0" smtClean="0"/>
              <a:t> в гостях, вас обязательно угостят любимым блюдом национальной кухни. Все блюда выглядят по-разному, называются по-разному, но в каждом блюде основной продукт – мясо. У русских и киргизов мясо сочетается с тестом. Только у русских мясо заворачивают в тесто, и получаются пельмени. А у киргизов из теста раскатывают тонкие лепешки, варят их в мясном бульоне и подают к уже готовому отварному мясу. Блюдо называется бешбармак. </a:t>
            </a:r>
            <a:r>
              <a:rPr lang="ru-RU" baseline="0" dirty="0" err="1" smtClean="0"/>
              <a:t>Беш</a:t>
            </a:r>
            <a:r>
              <a:rPr lang="ru-RU" baseline="0" dirty="0" smtClean="0"/>
              <a:t> по-киргизски – пять. Кушают бешбармак прямо руками, пальцами, без привычных нам ложек или других столовых приборов. Это национальный обычай. Такой же обычай существует и у таджиков. Плов принято есть руками. В плове мясо сочетается с рисом, морковью и луком. Для аромата в плов добавляют неразделанный чеснок, который потом легко убирается. В азербайджанской </a:t>
            </a:r>
            <a:r>
              <a:rPr lang="ru-RU" baseline="0" dirty="0" err="1" smtClean="0"/>
              <a:t>бугламе</a:t>
            </a:r>
            <a:r>
              <a:rPr lang="ru-RU" baseline="0" dirty="0" smtClean="0"/>
              <a:t> мясо готовят с овощами, а в татарском азу с картофелем, бывает, что добавляют соленые огурчики для изысканного вкуса. А армянская </a:t>
            </a:r>
            <a:r>
              <a:rPr lang="ru-RU" baseline="0" dirty="0" err="1" smtClean="0"/>
              <a:t>долма</a:t>
            </a:r>
            <a:r>
              <a:rPr lang="ru-RU" baseline="0" dirty="0" smtClean="0"/>
              <a:t> похожа на голубцы. Это и есть голубцы, только в виноградных листьях.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каждого народа есть свои национальные сувениры, которые принято дарить на память, и по которым можно узнать,</a:t>
            </a:r>
            <a:r>
              <a:rPr lang="ru-RU" baseline="0" dirty="0" smtClean="0"/>
              <a:t> какой народ изготовил тот или иной сувенир. Во всем мире известна русская матрешка. В Казани и других городах Татарстана можно увидеть татарскую национальную неваляшку со звоном. Она никогда не падает и задорно звенит, если ее покачать. Этим она похожа на русскую неваляшку, но расписана, как матрешка, в татарском национальном стиле. Помните татарский орнамент? Вот оттуда татарские цветочки, а в руках у неваляшки самая вкусная </a:t>
            </a:r>
            <a:r>
              <a:rPr lang="ru-RU" baseline="0" dirty="0" err="1" smtClean="0"/>
              <a:t>атарская</a:t>
            </a:r>
            <a:r>
              <a:rPr lang="ru-RU" baseline="0" dirty="0" smtClean="0"/>
              <a:t> сладость </a:t>
            </a:r>
            <a:r>
              <a:rPr lang="ru-RU" baseline="0" dirty="0" err="1" smtClean="0"/>
              <a:t>чак-чак</a:t>
            </a:r>
            <a:r>
              <a:rPr lang="ru-RU" baseline="0" dirty="0" smtClean="0"/>
              <a:t>. Армянские куклы – тряпичные, и каждая наряжена в национальную одежду. Киргизские куклы изготовлены из войлока. Это материал, из которого киргизы строят свои национальные жилища – юрты. Таджикские куклы и сувениры керамические, украшены либо орнаментами, либо кукольная одежда расписана в цветах таджикских национальных костюмов. Очень изящный азербайджанский сувенир – это целая скульптурная композиция из трех прекрасных девушек, играющих на азербайджанский национальных инструментах. Обратили внимание, что все сувениры разные, но каждый народ делает национальных кукол в качестве сувениров.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Национальные музыкальные инструменту у каждого народа</a:t>
            </a:r>
            <a:r>
              <a:rPr lang="ru-RU" baseline="0" dirty="0" smtClean="0"/>
              <a:t> тоже свои. Русская балалайка. Всего-то три струны, а сколько задора и радости в русских плясовых, исполненных на балалайке. У армян, азербайджанцев, киргизов и таджиков тоже есть струнные национальные инструменты. А количество струн у всех разное – от двух до шести. Гордится своим национальным инструментом татарский народ. Это знаменитая татарская гармонь-тальянка. На ее клавиатуре нет черных клавиш, это национальная особенность татарской музыки. И когда звучит татарская гармонь-тальянка, ее не спутать ни с чем. Предположите, где и когда играют на этих инструментах? Правильно, на праздниках! И у каждого народа есть свои национальные игры.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Играем в азербайджанскую народную игру «Отдай платочек». Оборудование – два платочка.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татарскую народную игру «Скок-перескок» можно играть как на улице, так и в помещении. На улице можно нарисовать несколько кружков, а в зале разложить обручи – они заменят кружки. Дальше всё по правилам игры. Самое трудное – прыгать и удержаться на одной ноге! Оборудование для этой игры – обручи диаметром 50 см по количеству участников.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Армянская игра «</a:t>
            </a:r>
            <a:r>
              <a:rPr lang="ru-RU" dirty="0" err="1" smtClean="0"/>
              <a:t>Перетягивание</a:t>
            </a:r>
            <a:r>
              <a:rPr lang="ru-RU" dirty="0" smtClean="0"/>
              <a:t> палки» - это испытание на силу и ловкость. Лучше брать деревянные</a:t>
            </a:r>
            <a:r>
              <a:rPr lang="ru-RU" baseline="0" dirty="0" smtClean="0"/>
              <a:t> палки. Игра парная. Оборудование – гимнастические палки по одной на каждую пару участников.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Таджикская</a:t>
            </a:r>
            <a:r>
              <a:rPr lang="ru-RU" baseline="0" dirty="0" smtClean="0"/>
              <a:t> народная игра «Игра в лошадки» связана с традиционным бытом таджикского народа. Если играем на улице, то площадку очерчиваем. В зале старт и финиш можно отметить скакалками или узким канатом. Оборудование – гимнастические палки по количеству участников, скакалки или два каната для обозначения стартовой и финишной линий.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и все страны мира, все государства, существующие на земле, Россия имеет свои флаг и герб. Государственный флаг поднимается во время торжественных мероприятий,  и в это время всегда звучит гимн Российской Федерации. Сегодня праздник нашего государств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давайте, и мы послушаем торжественный гимн России!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200" b="1" u="sng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Гимн РФ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сл.Михалкова, муз. Александрова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Оборудование для киргизской</a:t>
            </a:r>
            <a:r>
              <a:rPr lang="ru-RU" baseline="0" dirty="0" smtClean="0"/>
              <a:t> народной игры «Ласточка» - обруч диаметром 1 метр.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Музыкальная игра, которая</a:t>
            </a:r>
            <a:r>
              <a:rPr lang="ru-RU" baseline="0" dirty="0" smtClean="0"/>
              <a:t> полюбилась и детям, и взрослым. Главное – следить, чтобы не нарушали правила: не ускоряли и не замедляли движение перед словами «А на третий раз не пропустим мы вас!»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завершение праздника предлагается</a:t>
            </a:r>
            <a:r>
              <a:rPr lang="ru-RU" baseline="0" dirty="0" smtClean="0"/>
              <a:t> выполнить несложные задания.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завершение праздника предлагается</a:t>
            </a:r>
            <a:r>
              <a:rPr lang="ru-RU" baseline="0" dirty="0" smtClean="0"/>
              <a:t> выполнить несложные задания.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завершение праздника предлагается</a:t>
            </a:r>
            <a:r>
              <a:rPr lang="ru-RU" baseline="0" dirty="0" smtClean="0"/>
              <a:t> выполнить несложные задания.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 у человека родная мать, одна у него и Родина. Россия — это наша большая Родина. А есть еще у человека малая родина — это место, где он родился, где живет. Для нас это город Екатеринбург. И у нашего города есть своя главная площадь, площадь 1905 года.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Россия – самая большая страна в мире!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 самом центре России расположена наша Свердловская область, самая уникальная территория. Её часто называют хребтом Земли, потому что по ней проходят самые древние на Земле уральские горы. В них скрыты все богатства Земли. А еще уральские горы как бы делят Свердловскую область пополам: одна часть в Азии, а другая в Европе.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Россия — страна с самой богатой и удивительной природой. Только в нашей стране есть и леса, и горы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 в нашей стране есть тайга и тундра,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полярный пояс,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8FD0-68ED-4CB1-8FEC-0C3AC9A110F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05A6-E191-4242-9AD7-22B623D781B5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1A52-5D89-4960-9DB5-F8879014C9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05A6-E191-4242-9AD7-22B623D781B5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1A52-5D89-4960-9DB5-F8879014C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05A6-E191-4242-9AD7-22B623D781B5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1A52-5D89-4960-9DB5-F8879014C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05A6-E191-4242-9AD7-22B623D781B5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1A52-5D89-4960-9DB5-F8879014C9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05A6-E191-4242-9AD7-22B623D781B5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1A52-5D89-4960-9DB5-F8879014C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05A6-E191-4242-9AD7-22B623D781B5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1A52-5D89-4960-9DB5-F8879014C9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05A6-E191-4242-9AD7-22B623D781B5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1A52-5D89-4960-9DB5-F8879014C9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05A6-E191-4242-9AD7-22B623D781B5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1A52-5D89-4960-9DB5-F8879014C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05A6-E191-4242-9AD7-22B623D781B5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1A52-5D89-4960-9DB5-F8879014C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05A6-E191-4242-9AD7-22B623D781B5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1A52-5D89-4960-9DB5-F8879014C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05A6-E191-4242-9AD7-22B623D781B5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1A52-5D89-4960-9DB5-F8879014C9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E005A6-E191-4242-9AD7-22B623D781B5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4D1A52-5D89-4960-9DB5-F8879014C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1.jpeg"/><Relationship Id="rId5" Type="http://schemas.openxmlformats.org/officeDocument/2006/relationships/image" Target="../media/image1.png"/><Relationship Id="rId10" Type="http://schemas.openxmlformats.org/officeDocument/2006/relationships/image" Target="../media/image20.jpeg"/><Relationship Id="rId4" Type="http://schemas.openxmlformats.org/officeDocument/2006/relationships/audio" Target="../media/audio2.wav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7.jpe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5.jpeg"/><Relationship Id="rId5" Type="http://schemas.openxmlformats.org/officeDocument/2006/relationships/image" Target="../media/image1.pn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audio" Target="../media/audio2.wav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4.jpe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42.jpeg"/><Relationship Id="rId5" Type="http://schemas.openxmlformats.org/officeDocument/2006/relationships/image" Target="../media/image1.png"/><Relationship Id="rId10" Type="http://schemas.openxmlformats.org/officeDocument/2006/relationships/image" Target="../media/image41.jpeg"/><Relationship Id="rId4" Type="http://schemas.openxmlformats.org/officeDocument/2006/relationships/audio" Target="../media/audio2.wav"/><Relationship Id="rId9" Type="http://schemas.openxmlformats.org/officeDocument/2006/relationships/image" Target="../media/image40.png"/><Relationship Id="rId1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0.jpe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48.jpeg"/><Relationship Id="rId5" Type="http://schemas.openxmlformats.org/officeDocument/2006/relationships/image" Target="../media/image1.png"/><Relationship Id="rId10" Type="http://schemas.openxmlformats.org/officeDocument/2006/relationships/image" Target="../media/image47.jpeg"/><Relationship Id="rId4" Type="http://schemas.openxmlformats.org/officeDocument/2006/relationships/audio" Target="../media/audio2.wav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6.jpe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54.jpeg"/><Relationship Id="rId5" Type="http://schemas.openxmlformats.org/officeDocument/2006/relationships/image" Target="../media/image1.png"/><Relationship Id="rId10" Type="http://schemas.openxmlformats.org/officeDocument/2006/relationships/image" Target="../media/image53.jpeg"/><Relationship Id="rId4" Type="http://schemas.openxmlformats.org/officeDocument/2006/relationships/audio" Target="../media/audio2.wav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audio" Target="../media/audio1.wav"/><Relationship Id="rId7" Type="http://schemas.openxmlformats.org/officeDocument/2006/relationships/image" Target="../media/image59.png"/><Relationship Id="rId12" Type="http://schemas.openxmlformats.org/officeDocument/2006/relationships/image" Target="../media/image7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9.jpeg"/><Relationship Id="rId5" Type="http://schemas.openxmlformats.org/officeDocument/2006/relationships/image" Target="../media/image1.png"/><Relationship Id="rId10" Type="http://schemas.openxmlformats.org/officeDocument/2006/relationships/image" Target="../media/image68.jpeg"/><Relationship Id="rId4" Type="http://schemas.openxmlformats.org/officeDocument/2006/relationships/audio" Target="../media/audio2.wav"/><Relationship Id="rId9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audio" Target="../media/audio2.wav"/><Relationship Id="rId7" Type="http://schemas.openxmlformats.org/officeDocument/2006/relationships/image" Target="../media/image72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microsoft.com/office/2007/relationships/hdphoto" Target="../media/hdphoto2.wdp"/><Relationship Id="rId5" Type="http://schemas.openxmlformats.org/officeDocument/2006/relationships/image" Target="../media/image1.png"/><Relationship Id="rId15" Type="http://schemas.microsoft.com/office/2007/relationships/hdphoto" Target="../media/hdphoto3.wdp"/><Relationship Id="rId10" Type="http://schemas.openxmlformats.org/officeDocument/2006/relationships/image" Target="../media/image74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audio" Target="../media/audio1.wav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microsoft.com/office/2007/relationships/hdphoto" Target="../media/hdphoto6.wdp"/><Relationship Id="rId5" Type="http://schemas.openxmlformats.org/officeDocument/2006/relationships/image" Target="../media/image1.png"/><Relationship Id="rId10" Type="http://schemas.openxmlformats.org/officeDocument/2006/relationships/image" Target="../media/image83.png"/><Relationship Id="rId4" Type="http://schemas.openxmlformats.org/officeDocument/2006/relationships/audio" Target="../media/audio2.wav"/><Relationship Id="rId9" Type="http://schemas.openxmlformats.org/officeDocument/2006/relationships/image" Target="../media/image8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52930" y="57358"/>
            <a:ext cx="556594" cy="425681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6211669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Москва – столица нашей Родины.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Красная площадь – главная площадь нашей страны.</a:t>
            </a:r>
            <a:endParaRPr lang="ru-RU" dirty="0"/>
          </a:p>
        </p:txBody>
      </p:sp>
      <p:pic>
        <p:nvPicPr>
          <p:cNvPr id="12" name="Picture 2" descr="https://d1nizz91i54auc.cloudfront.net/_service/39130/display/img_version/7126020/t/1604451207/img_name/6303_39130_93af3f3c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83" y="-1"/>
            <a:ext cx="8224116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3012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52930" y="57358"/>
            <a:ext cx="556594" cy="425681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pibig.info/uploads/posts/2021-12/thumbs/1640775220_30-pibig-info-p-step-ranshe-priroda-krasivo-foto-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2" y="620687"/>
            <a:ext cx="8435480" cy="561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3012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52930" y="57358"/>
            <a:ext cx="556594" cy="425681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w-dog.ru/wallpapers/4/17/474212822695129/letnie-tropiki-i-yarkoe-solnc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0661"/>
            <a:ext cx="8496944" cy="5664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3012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1042708"/>
            <a:ext cx="8262259" cy="45952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7265" y="288655"/>
            <a:ext cx="82622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Народы России</a:t>
            </a:r>
          </a:p>
          <a:p>
            <a:pPr lvl="0" algn="ctr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52930" y="57358"/>
            <a:ext cx="556594" cy="425681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3012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-15653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1891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31540" y="116632"/>
            <a:ext cx="4752528" cy="1656184"/>
          </a:xfrm>
          <a:prstGeom prst="cloudCallout">
            <a:avLst>
              <a:gd name="adj1" fmla="val -17168"/>
              <a:gd name="adj2" fmla="val 1124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страна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МНОГОНАЦИОНАЛЬНА!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и посчитай сколько национальностей изображено?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131840" y="1883362"/>
            <a:ext cx="5573516" cy="416536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432549" y="6193018"/>
            <a:ext cx="93610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6565" y="619148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18237"/>
            <a:ext cx="10541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83397" y="6235409"/>
            <a:ext cx="609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39" y="6218237"/>
            <a:ext cx="10493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67" y="6214214"/>
            <a:ext cx="10493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80159" y="621421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1691" y="623540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8523" y="91750"/>
            <a:ext cx="526833" cy="3849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928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0.03079 C -0.0217 0.01574 -0.02622 0.00602 -0.03785 0.00209 C -0.04722 -0.00625 -0.05174 -0.0074 -0.06285 -0.00902 C -0.0724 -0.01226 -0.08177 -0.01435 -0.09149 -0.01689 C -0.11563 -0.01643 -0.13993 -0.0162 -0.16406 -0.01527 C -0.17136 -0.01504 -0.17969 -0.01018 -0.18681 -0.00902 C -0.19705 -0.00555 -0.20729 -0.00301 -0.21771 -0.00115 C -0.225 0.00139 -0.23195 0.00024 -0.23906 -0.00254 C -0.24722 -0.00995 -0.2434 -0.00787 -0.24983 -0.01064 C -0.25486 -0.01713 -0.26094 -0.02222 -0.26528 -0.02963 C -0.26736 -0.0331 -0.27118 -0.04074 -0.27118 -0.04051 C -0.27205 -0.04398 -0.27274 -0.04699 -0.27361 -0.05023 C -0.27396 -0.05185 -0.27483 -0.05509 -0.27483 -0.05486 C -0.28351 -0.13379 -0.27465 -0.05069 -0.27726 -0.26921 C -0.27743 -0.28217 -0.28264 -0.29606 -0.28438 -0.30902 C -0.28403 -0.31481 -0.28368 -0.3206 -0.28316 -0.32638 C -0.28281 -0.32963 -0.28125 -0.33287 -0.28195 -0.33588 C -0.28247 -0.33773 -0.28333 -0.3324 -0.28438 -0.33125 C -0.28715 -0.32801 -0.29045 -0.32754 -0.29392 -0.32638 C -0.29653 -0.32407 -0.29844 -0.3206 -0.30104 -0.31851 C -0.30538 -0.31527 -0.31181 -0.31412 -0.31649 -0.31226 C -0.31771 -0.31111 -0.3191 -0.31041 -0.32014 -0.30902 C -0.32118 -0.30763 -0.3224 -0.30416 -0.3224 -0.30393 " pathEditMode="relative" rAng="0" ptsTypes="ffffffffffffff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-1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1891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31540" y="116632"/>
            <a:ext cx="4752528" cy="1656184"/>
          </a:xfrm>
          <a:prstGeom prst="cloudCallout">
            <a:avLst>
              <a:gd name="adj1" fmla="val -17168"/>
              <a:gd name="adj2" fmla="val 1124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26064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национальностей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встретить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в нашем детском саду!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99992" y="5589240"/>
            <a:ext cx="2009056" cy="6958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860032" y="5733256"/>
            <a:ext cx="131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61656"/>
            <a:ext cx="172819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20272" y="38336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киргизы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187220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03" y="6056547"/>
            <a:ext cx="2495369" cy="8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8523" y="91750"/>
            <a:ext cx="526833" cy="3849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русский костюм дет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283968" y="2420888"/>
            <a:ext cx="2304256" cy="3116651"/>
          </a:xfrm>
          <a:prstGeom prst="rect">
            <a:avLst/>
          </a:prstGeom>
        </p:spPr>
      </p:pic>
      <p:pic>
        <p:nvPicPr>
          <p:cNvPr id="17" name="Рисунок 16" descr="азербайджанский детский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5436096" y="116632"/>
            <a:ext cx="1628800" cy="1628800"/>
          </a:xfrm>
          <a:prstGeom prst="rect">
            <a:avLst/>
          </a:prstGeom>
        </p:spPr>
      </p:pic>
      <p:pic>
        <p:nvPicPr>
          <p:cNvPr id="20" name="Рисунок 19" descr="киргизский детский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7092280" y="2105472"/>
            <a:ext cx="1584176" cy="1557246"/>
          </a:xfrm>
          <a:prstGeom prst="rect">
            <a:avLst/>
          </a:prstGeom>
        </p:spPr>
      </p:pic>
      <p:pic>
        <p:nvPicPr>
          <p:cNvPr id="22" name="Рисунок 21" descr="армянский детский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6736705" y="4437112"/>
            <a:ext cx="2011759" cy="1728192"/>
          </a:xfrm>
          <a:prstGeom prst="rect">
            <a:avLst/>
          </a:prstGeom>
        </p:spPr>
      </p:pic>
      <p:pic>
        <p:nvPicPr>
          <p:cNvPr id="23" name="Рисунок 22" descr="таджикский детский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555776" y="1844824"/>
            <a:ext cx="1687128" cy="1728194"/>
          </a:xfrm>
          <a:prstGeom prst="rect">
            <a:avLst/>
          </a:prstGeom>
        </p:spPr>
      </p:pic>
      <p:pic>
        <p:nvPicPr>
          <p:cNvPr id="24" name="Рисунок 23" descr="татарский детский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 flipH="1">
            <a:off x="2627784" y="4149080"/>
            <a:ext cx="1596574" cy="2016226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1800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555776" y="36450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таджики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4288" y="62373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армяне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71800" y="62373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64088" y="1844824"/>
            <a:ext cx="17281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азербайджанцы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170848"/>
            <a:ext cx="1728192" cy="68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699792" y="62373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928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0.03079 C -0.0217 0.01574 -0.02622 0.00602 -0.03785 0.00209 C -0.04722 -0.00625 -0.05174 -0.0074 -0.06285 -0.00902 C -0.0724 -0.01226 -0.08177 -0.01435 -0.09149 -0.01689 C -0.11563 -0.01643 -0.13993 -0.0162 -0.16406 -0.01527 C -0.17136 -0.01504 -0.17969 -0.01018 -0.18681 -0.00902 C -0.19705 -0.00555 -0.20729 -0.00301 -0.21771 -0.00115 C -0.225 0.00139 -0.23195 0.00024 -0.23906 -0.00254 C -0.24722 -0.00995 -0.2434 -0.00787 -0.24983 -0.01064 C -0.25486 -0.01713 -0.26094 -0.02222 -0.26528 -0.02963 C -0.26736 -0.0331 -0.27118 -0.04074 -0.27118 -0.04051 C -0.27205 -0.04398 -0.27274 -0.04699 -0.27361 -0.05023 C -0.27396 -0.05185 -0.27483 -0.05509 -0.27483 -0.05486 C -0.28351 -0.13379 -0.27465 -0.05069 -0.27726 -0.26921 C -0.27743 -0.28217 -0.28264 -0.29606 -0.28438 -0.30902 C -0.28403 -0.31481 -0.28368 -0.3206 -0.28316 -0.32638 C -0.28281 -0.32963 -0.28125 -0.33287 -0.28195 -0.33588 C -0.28247 -0.33773 -0.28333 -0.3324 -0.28438 -0.33125 C -0.28715 -0.32801 -0.29045 -0.32754 -0.29392 -0.32638 C -0.29653 -0.32407 -0.29844 -0.3206 -0.30104 -0.31851 C -0.30538 -0.31527 -0.31181 -0.31412 -0.31649 -0.31226 C -0.31771 -0.31111 -0.3191 -0.31041 -0.32014 -0.30902 C -0.32118 -0.30763 -0.3224 -0.30416 -0.3224 -0.30393 " pathEditMode="relative" rAng="0" ptsTypes="ffffffffffffff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-1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0.03079 C -0.0217 0.01574 -0.02622 0.00602 -0.03785 0.00209 C -0.04722 -0.00625 -0.05174 -0.0074 -0.06285 -0.00902 C -0.0724 -0.01226 -0.08177 -0.01435 -0.09149 -0.01689 C -0.11563 -0.01643 -0.13993 -0.0162 -0.16406 -0.01527 C -0.17136 -0.01504 -0.17969 -0.01018 -0.18681 -0.00902 C -0.19705 -0.00555 -0.20729 -0.00301 -0.21771 -0.00115 C -0.225 0.00139 -0.23195 0.00024 -0.23906 -0.00254 C -0.24722 -0.00995 -0.2434 -0.00787 -0.24983 -0.01064 C -0.25486 -0.01713 -0.26094 -0.02222 -0.26528 -0.02963 C -0.26736 -0.0331 -0.27118 -0.04074 -0.27118 -0.04051 C -0.27205 -0.04398 -0.27274 -0.04699 -0.27361 -0.05023 C -0.27396 -0.05185 -0.27483 -0.05509 -0.27483 -0.05486 C -0.28351 -0.13379 -0.27465 -0.05069 -0.27726 -0.26921 C -0.27743 -0.28217 -0.28264 -0.29606 -0.28438 -0.30902 C -0.28403 -0.31481 -0.28368 -0.3206 -0.28316 -0.32638 C -0.28281 -0.32963 -0.28125 -0.33287 -0.28195 -0.33588 C -0.28247 -0.33773 -0.28333 -0.3324 -0.28438 -0.33125 C -0.28715 -0.32801 -0.29045 -0.32754 -0.29392 -0.32638 C -0.29653 -0.32407 -0.29844 -0.3206 -0.30104 -0.31851 C -0.30538 -0.31527 -0.31181 -0.31412 -0.31649 -0.31226 C -0.31771 -0.31111 -0.3191 -0.31041 -0.32014 -0.30902 C -0.32118 -0.30763 -0.3224 -0.30416 -0.3224 -0.30393 " pathEditMode="relative" rAng="0" ptsTypes="ffffffffffffffffffffff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-1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27" grpId="0"/>
      <p:bldP spid="28" grpId="0"/>
      <p:bldP spid="29" grpId="0"/>
      <p:bldP spid="30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1891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31540" y="116632"/>
            <a:ext cx="4752528" cy="1656184"/>
          </a:xfrm>
          <a:prstGeom prst="cloudCallout">
            <a:avLst>
              <a:gd name="adj1" fmla="val -17168"/>
              <a:gd name="adj2" fmla="val 1124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47667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народ можно узнать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национальному костюму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8523" y="91750"/>
            <a:ext cx="526833" cy="3849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555776" y="36450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таджики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 descr="азербайджанский костюм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55776" y="1844824"/>
            <a:ext cx="5952662" cy="4464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928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0.03079 C -0.0217 0.01574 -0.02622 0.00602 -0.03785 0.00209 C -0.04722 -0.00625 -0.05174 -0.0074 -0.06285 -0.00902 C -0.0724 -0.01226 -0.08177 -0.01435 -0.09149 -0.01689 C -0.11563 -0.01643 -0.13993 -0.0162 -0.16406 -0.01527 C -0.17136 -0.01504 -0.17969 -0.01018 -0.18681 -0.00902 C -0.19705 -0.00555 -0.20729 -0.00301 -0.21771 -0.00115 C -0.225 0.00139 -0.23195 0.00024 -0.23906 -0.00254 C -0.24722 -0.00995 -0.2434 -0.00787 -0.24983 -0.01064 C -0.25486 -0.01713 -0.26094 -0.02222 -0.26528 -0.02963 C -0.26736 -0.0331 -0.27118 -0.04074 -0.27118 -0.04051 C -0.27205 -0.04398 -0.27274 -0.04699 -0.27361 -0.05023 C -0.27396 -0.05185 -0.27483 -0.05509 -0.27483 -0.05486 C -0.28351 -0.13379 -0.27465 -0.05069 -0.27726 -0.26921 C -0.27743 -0.28217 -0.28264 -0.29606 -0.28438 -0.30902 C -0.28403 -0.31481 -0.28368 -0.3206 -0.28316 -0.32638 C -0.28281 -0.32963 -0.28125 -0.33287 -0.28195 -0.33588 C -0.28247 -0.33773 -0.28333 -0.3324 -0.28438 -0.33125 C -0.28715 -0.32801 -0.29045 -0.32754 -0.29392 -0.32638 C -0.29653 -0.32407 -0.29844 -0.3206 -0.30104 -0.31851 C -0.30538 -0.31527 -0.31181 -0.31412 -0.31649 -0.31226 C -0.31771 -0.31111 -0.3191 -0.31041 -0.32014 -0.30902 C -0.32118 -0.30763 -0.3224 -0.30416 -0.3224 -0.30393 " pathEditMode="relative" rAng="0" ptsTypes="ffffffffffffffffffffff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-1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1891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31540" y="116632"/>
            <a:ext cx="4752528" cy="1656184"/>
          </a:xfrm>
          <a:prstGeom prst="cloudCallout">
            <a:avLst>
              <a:gd name="adj1" fmla="val -17168"/>
              <a:gd name="adj2" fmla="val 1124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54868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народ можно узнать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национальному костюму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8523" y="91750"/>
            <a:ext cx="526833" cy="3849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армянский костюм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499992" y="1340768"/>
            <a:ext cx="3780420" cy="504056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733256"/>
            <a:ext cx="2495369" cy="8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27784" y="591402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армяне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928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1891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31540" y="116632"/>
            <a:ext cx="4752528" cy="1656184"/>
          </a:xfrm>
          <a:prstGeom prst="cloudCallout">
            <a:avLst>
              <a:gd name="adj1" fmla="val -17168"/>
              <a:gd name="adj2" fmla="val 1124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62068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народ можно узнать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национальному костюму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8523" y="91750"/>
            <a:ext cx="526833" cy="3849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киргизский костюм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91880" y="1700808"/>
            <a:ext cx="5376596" cy="4032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928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1891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31540" y="116632"/>
            <a:ext cx="4752528" cy="1656184"/>
          </a:xfrm>
          <a:prstGeom prst="cloudCallout">
            <a:avLst>
              <a:gd name="adj1" fmla="val -17168"/>
              <a:gd name="adj2" fmla="val 1124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620688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народ можно узнать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национальному костюму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8523" y="91750"/>
            <a:ext cx="526833" cy="3849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таджикский костюм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32040" y="1257194"/>
            <a:ext cx="3812218" cy="54121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928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1891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31540" y="116632"/>
            <a:ext cx="4752528" cy="1656184"/>
          </a:xfrm>
          <a:prstGeom prst="cloudCallout">
            <a:avLst>
              <a:gd name="adj1" fmla="val -17168"/>
              <a:gd name="adj2" fmla="val 1124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62068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народ можно узнать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национальному костюму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8523" y="91750"/>
            <a:ext cx="526833" cy="3849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татарский костюм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4048" y="1124744"/>
            <a:ext cx="3776381" cy="5472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928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52930" y="57358"/>
            <a:ext cx="556594" cy="425681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Красная площадь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7016" y="620688"/>
            <a:ext cx="8424936" cy="56166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536" y="6211669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Москва – столица нашей Родины.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Красная площадь – главная площадь нашей страны.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3012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1891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31540" y="116632"/>
            <a:ext cx="4752528" cy="1656184"/>
          </a:xfrm>
          <a:prstGeom prst="cloudCallout">
            <a:avLst>
              <a:gd name="adj1" fmla="val -17168"/>
              <a:gd name="adj2" fmla="val 1124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47667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народ можно узнать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национальному костюму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8523" y="91750"/>
            <a:ext cx="526833" cy="3849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русский народный.jpe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339752" y="1844824"/>
            <a:ext cx="6396297" cy="4032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928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1891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31540" y="116632"/>
            <a:ext cx="4752528" cy="1656184"/>
          </a:xfrm>
          <a:prstGeom prst="cloudCallout">
            <a:avLst>
              <a:gd name="adj1" fmla="val -17168"/>
              <a:gd name="adj2" fmla="val 1124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47667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даже место проживания можно узнать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национальному костюму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8523" y="91750"/>
            <a:ext cx="526833" cy="3849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уральский костюм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56176" y="0"/>
            <a:ext cx="2559107" cy="1916832"/>
          </a:xfrm>
          <a:prstGeom prst="rect">
            <a:avLst/>
          </a:prstGeom>
        </p:spPr>
      </p:pic>
      <p:pic>
        <p:nvPicPr>
          <p:cNvPr id="9" name="Рисунок 8" descr="уральский костюм взрослый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55776" y="1916832"/>
            <a:ext cx="4822856" cy="48412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928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1891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31540" y="116632"/>
            <a:ext cx="4752528" cy="1656184"/>
          </a:xfrm>
          <a:prstGeom prst="cloudCallout">
            <a:avLst>
              <a:gd name="adj1" fmla="val -17168"/>
              <a:gd name="adj2" fmla="val 1124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62068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народа свои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узоры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7984" y="3933056"/>
            <a:ext cx="2009056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44008" y="39330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389637"/>
            <a:ext cx="2232248" cy="4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83768" y="63539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киргизский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36913"/>
            <a:ext cx="208823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093296"/>
            <a:ext cx="2160240" cy="46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8523" y="91750"/>
            <a:ext cx="526833" cy="3849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216024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732240" y="43651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таджикский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04248" y="60212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армянский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6216" y="2564904"/>
            <a:ext cx="22322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азербайджанский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2088232" cy="42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Рисунок 39" descr="азербайджанский орнамент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V="1">
            <a:off x="6660232" y="1628800"/>
            <a:ext cx="2158462" cy="800992"/>
          </a:xfrm>
          <a:prstGeom prst="rect">
            <a:avLst/>
          </a:prstGeom>
        </p:spPr>
      </p:pic>
      <p:pic>
        <p:nvPicPr>
          <p:cNvPr id="41" name="Рисунок 40" descr="киргизский орнамент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267744" y="4869160"/>
            <a:ext cx="2000222" cy="1440160"/>
          </a:xfrm>
          <a:prstGeom prst="rect">
            <a:avLst/>
          </a:prstGeom>
        </p:spPr>
      </p:pic>
      <p:pic>
        <p:nvPicPr>
          <p:cNvPr id="42" name="Рисунок 41" descr="армянский орнамент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6804248" y="5445224"/>
            <a:ext cx="2001830" cy="576064"/>
          </a:xfrm>
          <a:prstGeom prst="rect">
            <a:avLst/>
          </a:prstGeom>
        </p:spPr>
      </p:pic>
      <p:pic>
        <p:nvPicPr>
          <p:cNvPr id="43" name="Рисунок 42" descr="татарский орнамент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2267744" y="2420888"/>
            <a:ext cx="1872208" cy="129614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339752" y="37170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 descr="таджикский орнамент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6732240" y="3429000"/>
            <a:ext cx="2016224" cy="834842"/>
          </a:xfrm>
          <a:prstGeom prst="rect">
            <a:avLst/>
          </a:prstGeom>
        </p:spPr>
      </p:pic>
      <p:pic>
        <p:nvPicPr>
          <p:cNvPr id="46" name="Рисунок 45" descr="русский орнамент 3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4572000" y="2132856"/>
            <a:ext cx="1728192" cy="1728192"/>
          </a:xfrm>
          <a:prstGeom prst="rect">
            <a:avLst/>
          </a:prstGeom>
        </p:spPr>
      </p:pic>
      <p:pic>
        <p:nvPicPr>
          <p:cNvPr id="47" name="Рисунок 46" descr="русский орнамент-2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4427984" y="4581128"/>
            <a:ext cx="2043206" cy="1512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928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0.03079 C -0.0217 0.01574 -0.02622 0.00602 -0.03785 0.00209 C -0.04722 -0.00625 -0.05174 -0.0074 -0.06285 -0.00902 C -0.0724 -0.01226 -0.08177 -0.01435 -0.09149 -0.01689 C -0.11563 -0.01643 -0.13993 -0.0162 -0.16406 -0.01527 C -0.17136 -0.01504 -0.17969 -0.01018 -0.18681 -0.00902 C -0.19705 -0.00555 -0.20729 -0.00301 -0.21771 -0.00115 C -0.225 0.00139 -0.23195 0.00024 -0.23906 -0.00254 C -0.24722 -0.00995 -0.2434 -0.00787 -0.24983 -0.01064 C -0.25486 -0.01713 -0.26094 -0.02222 -0.26528 -0.02963 C -0.26736 -0.0331 -0.27118 -0.04074 -0.27118 -0.04051 C -0.27205 -0.04398 -0.27274 -0.04699 -0.27361 -0.05023 C -0.27396 -0.05185 -0.27483 -0.05509 -0.27483 -0.05486 C -0.28351 -0.13379 -0.27465 -0.05069 -0.27726 -0.26921 C -0.27743 -0.28217 -0.28264 -0.29606 -0.28438 -0.30902 C -0.28403 -0.31481 -0.28368 -0.3206 -0.28316 -0.32638 C -0.28281 -0.32963 -0.28125 -0.33287 -0.28195 -0.33588 C -0.28247 -0.33773 -0.28333 -0.3324 -0.28438 -0.33125 C -0.28715 -0.32801 -0.29045 -0.32754 -0.29392 -0.32638 C -0.29653 -0.32407 -0.29844 -0.3206 -0.30104 -0.31851 C -0.30538 -0.31527 -0.31181 -0.31412 -0.31649 -0.31226 C -0.31771 -0.31111 -0.3191 -0.31041 -0.32014 -0.30902 C -0.32118 -0.30763 -0.3224 -0.30416 -0.3224 -0.30393 " pathEditMode="relative" rAng="0" ptsTypes="ffffffffffffff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-1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0.03079 C -0.0217 0.01574 -0.02622 0.00602 -0.03785 0.00209 C -0.04722 -0.00625 -0.05174 -0.0074 -0.06285 -0.00902 C -0.0724 -0.01226 -0.08177 -0.01435 -0.09149 -0.01689 C -0.11563 -0.01643 -0.13993 -0.0162 -0.16406 -0.01527 C -0.17136 -0.01504 -0.17969 -0.01018 -0.18681 -0.00902 C -0.19705 -0.00555 -0.20729 -0.00301 -0.21771 -0.00115 C -0.225 0.00139 -0.23195 0.00024 -0.23906 -0.00254 C -0.24722 -0.00995 -0.2434 -0.00787 -0.24983 -0.01064 C -0.25486 -0.01713 -0.26094 -0.02222 -0.26528 -0.02963 C -0.26736 -0.0331 -0.27118 -0.04074 -0.27118 -0.04051 C -0.27205 -0.04398 -0.27274 -0.04699 -0.27361 -0.05023 C -0.27396 -0.05185 -0.27483 -0.05509 -0.27483 -0.05486 C -0.28351 -0.13379 -0.27465 -0.05069 -0.27726 -0.26921 C -0.27743 -0.28217 -0.28264 -0.29606 -0.28438 -0.30902 C -0.28403 -0.31481 -0.28368 -0.3206 -0.28316 -0.32638 C -0.28281 -0.32963 -0.28125 -0.33287 -0.28195 -0.33588 C -0.28247 -0.33773 -0.28333 -0.3324 -0.28438 -0.33125 C -0.28715 -0.32801 -0.29045 -0.32754 -0.29392 -0.32638 C -0.29653 -0.32407 -0.29844 -0.3206 -0.30104 -0.31851 C -0.30538 -0.31527 -0.31181 -0.31412 -0.31649 -0.31226 C -0.31771 -0.31111 -0.3191 -0.31041 -0.32014 -0.30902 C -0.32118 -0.30763 -0.3224 -0.30416 -0.3224 -0.30393 " pathEditMode="relative" rAng="0" ptsTypes="ffffffffffffffffffffff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-1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27" grpId="0"/>
      <p:bldP spid="28" grpId="0"/>
      <p:bldP spid="30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1891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31540" y="116632"/>
            <a:ext cx="4752528" cy="1656184"/>
          </a:xfrm>
          <a:prstGeom prst="cloudCallout">
            <a:avLst>
              <a:gd name="adj1" fmla="val -17168"/>
              <a:gd name="adj2" fmla="val 1124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62068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народа свое любимое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блюдо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7984" y="4725144"/>
            <a:ext cx="2009056" cy="6958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44008" y="479715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пельмени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08709"/>
            <a:ext cx="2232248" cy="90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48264" y="360870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киргизский бешбармак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2088232" cy="92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064259"/>
            <a:ext cx="2376264" cy="8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8523" y="91750"/>
            <a:ext cx="526833" cy="3849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216024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339752" y="357301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таджикский плов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04248" y="6095037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армянская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долма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71800" y="62373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8064" y="1556792"/>
            <a:ext cx="19442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азербайджанская </a:t>
            </a:r>
            <a:r>
              <a:rPr lang="ru-RU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буглама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170848"/>
            <a:ext cx="2232248" cy="68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339752" y="62373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татарское азу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 descr="азербайджанская буглама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220072" y="116632"/>
            <a:ext cx="1829122" cy="1296144"/>
          </a:xfrm>
          <a:prstGeom prst="rect">
            <a:avLst/>
          </a:prstGeom>
        </p:spPr>
      </p:pic>
      <p:pic>
        <p:nvPicPr>
          <p:cNvPr id="34" name="Рисунок 33" descr="киргизский бешбармак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660232" y="2326377"/>
            <a:ext cx="2088232" cy="1174631"/>
          </a:xfrm>
          <a:prstGeom prst="rect">
            <a:avLst/>
          </a:prstGeom>
        </p:spPr>
      </p:pic>
      <p:pic>
        <p:nvPicPr>
          <p:cNvPr id="35" name="Рисунок 34" descr="армянская долма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flipH="1">
            <a:off x="6624202" y="4624099"/>
            <a:ext cx="2052728" cy="1368152"/>
          </a:xfrm>
          <a:prstGeom prst="rect">
            <a:avLst/>
          </a:prstGeom>
        </p:spPr>
      </p:pic>
      <p:pic>
        <p:nvPicPr>
          <p:cNvPr id="36" name="Рисунок 35" descr="ТАДЖИКСКИЙ_ПЛОВ_В_РОССИИ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2195736" y="1988840"/>
            <a:ext cx="2016224" cy="1512168"/>
          </a:xfrm>
          <a:prstGeom prst="rect">
            <a:avLst/>
          </a:prstGeom>
        </p:spPr>
      </p:pic>
      <p:pic>
        <p:nvPicPr>
          <p:cNvPr id="37" name="Рисунок 36" descr="азу татарское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flipH="1">
            <a:off x="2267744" y="4797152"/>
            <a:ext cx="2019289" cy="1368152"/>
          </a:xfrm>
          <a:prstGeom prst="rect">
            <a:avLst/>
          </a:prstGeom>
        </p:spPr>
      </p:pic>
      <p:pic>
        <p:nvPicPr>
          <p:cNvPr id="38" name="Рисунок 37" descr="русские пельмени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 flipH="1">
            <a:off x="4211960" y="2996952"/>
            <a:ext cx="2391210" cy="1584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928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0.03079 C -0.0217 0.01574 -0.02622 0.00602 -0.03785 0.00209 C -0.04722 -0.00625 -0.05174 -0.0074 -0.06285 -0.00902 C -0.0724 -0.01226 -0.08177 -0.01435 -0.09149 -0.01689 C -0.11563 -0.01643 -0.13993 -0.0162 -0.16406 -0.01527 C -0.17136 -0.01504 -0.17969 -0.01018 -0.18681 -0.00902 C -0.19705 -0.00555 -0.20729 -0.00301 -0.21771 -0.00115 C -0.225 0.00139 -0.23195 0.00024 -0.23906 -0.00254 C -0.24722 -0.00995 -0.2434 -0.00787 -0.24983 -0.01064 C -0.25486 -0.01713 -0.26094 -0.02222 -0.26528 -0.02963 C -0.26736 -0.0331 -0.27118 -0.04074 -0.27118 -0.04051 C -0.27205 -0.04398 -0.27274 -0.04699 -0.27361 -0.05023 C -0.27396 -0.05185 -0.27483 -0.05509 -0.27483 -0.05486 C -0.28351 -0.13379 -0.27465 -0.05069 -0.27726 -0.26921 C -0.27743 -0.28217 -0.28264 -0.29606 -0.28438 -0.30902 C -0.28403 -0.31481 -0.28368 -0.3206 -0.28316 -0.32638 C -0.28281 -0.32963 -0.28125 -0.33287 -0.28195 -0.33588 C -0.28247 -0.33773 -0.28333 -0.3324 -0.28438 -0.33125 C -0.28715 -0.32801 -0.29045 -0.32754 -0.29392 -0.32638 C -0.29653 -0.32407 -0.29844 -0.3206 -0.30104 -0.31851 C -0.30538 -0.31527 -0.31181 -0.31412 -0.31649 -0.31226 C -0.31771 -0.31111 -0.3191 -0.31041 -0.32014 -0.30902 C -0.32118 -0.30763 -0.3224 -0.30416 -0.3224 -0.30393 " pathEditMode="relative" rAng="0" ptsTypes="ffffffffffffff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-1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0.03079 C -0.0217 0.01574 -0.02622 0.00602 -0.03785 0.00209 C -0.04722 -0.00625 -0.05174 -0.0074 -0.06285 -0.00902 C -0.0724 -0.01226 -0.08177 -0.01435 -0.09149 -0.01689 C -0.11563 -0.01643 -0.13993 -0.0162 -0.16406 -0.01527 C -0.17136 -0.01504 -0.17969 -0.01018 -0.18681 -0.00902 C -0.19705 -0.00555 -0.20729 -0.00301 -0.21771 -0.00115 C -0.225 0.00139 -0.23195 0.00024 -0.23906 -0.00254 C -0.24722 -0.00995 -0.2434 -0.00787 -0.24983 -0.01064 C -0.25486 -0.01713 -0.26094 -0.02222 -0.26528 -0.02963 C -0.26736 -0.0331 -0.27118 -0.04074 -0.27118 -0.04051 C -0.27205 -0.04398 -0.27274 -0.04699 -0.27361 -0.05023 C -0.27396 -0.05185 -0.27483 -0.05509 -0.27483 -0.05486 C -0.28351 -0.13379 -0.27465 -0.05069 -0.27726 -0.26921 C -0.27743 -0.28217 -0.28264 -0.29606 -0.28438 -0.30902 C -0.28403 -0.31481 -0.28368 -0.3206 -0.28316 -0.32638 C -0.28281 -0.32963 -0.28125 -0.33287 -0.28195 -0.33588 C -0.28247 -0.33773 -0.28333 -0.3324 -0.28438 -0.33125 C -0.28715 -0.32801 -0.29045 -0.32754 -0.29392 -0.32638 C -0.29653 -0.32407 -0.29844 -0.3206 -0.30104 -0.31851 C -0.30538 -0.31527 -0.31181 -0.31412 -0.31649 -0.31226 C -0.31771 -0.31111 -0.3191 -0.31041 -0.32014 -0.30902 C -0.32118 -0.30763 -0.3224 -0.30416 -0.3224 -0.30393 " pathEditMode="relative" rAng="0" ptsTypes="ffffffffffffffffffffff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-1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27" grpId="0"/>
      <p:bldP spid="28" grpId="0"/>
      <p:bldP spid="29" grpId="0"/>
      <p:bldP spid="30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1891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31540" y="116632"/>
            <a:ext cx="4752528" cy="1656184"/>
          </a:xfrm>
          <a:prstGeom prst="cloudCallout">
            <a:avLst>
              <a:gd name="adj1" fmla="val -17168"/>
              <a:gd name="adj2" fmla="val 1124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62068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народа свои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сувениры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7984" y="5157192"/>
            <a:ext cx="2009056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44008" y="51571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матрешка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389637"/>
            <a:ext cx="2376264" cy="4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23728" y="63539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киргизские куклы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32856"/>
            <a:ext cx="208823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424299"/>
            <a:ext cx="2448272" cy="46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216024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876256" y="41490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таджикские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60232" y="63720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армянские куклы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88224" y="2132857"/>
            <a:ext cx="22322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азербайджанский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216024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339752" y="371703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татарская неваляшка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 descr="русская матрешка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355976" y="2204864"/>
            <a:ext cx="2160240" cy="2880320"/>
          </a:xfrm>
          <a:prstGeom prst="rect">
            <a:avLst/>
          </a:prstGeom>
        </p:spPr>
      </p:pic>
      <p:pic>
        <p:nvPicPr>
          <p:cNvPr id="32" name="Рисунок 31" descr="азербайджанский сувенир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588224" y="620688"/>
            <a:ext cx="2160240" cy="1437160"/>
          </a:xfrm>
          <a:prstGeom prst="rect">
            <a:avLst/>
          </a:prstGeom>
        </p:spPr>
      </p:pic>
      <p:pic>
        <p:nvPicPr>
          <p:cNvPr id="33" name="Рисунок 32" descr="таджикские сувениры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flipH="1">
            <a:off x="6660232" y="2636912"/>
            <a:ext cx="2162352" cy="1440160"/>
          </a:xfrm>
          <a:prstGeom prst="rect">
            <a:avLst/>
          </a:prstGeom>
        </p:spPr>
      </p:pic>
      <p:pic>
        <p:nvPicPr>
          <p:cNvPr id="34" name="Рисунок 33" descr="армянские куклы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6804248" y="4653136"/>
            <a:ext cx="2017654" cy="1728192"/>
          </a:xfrm>
          <a:prstGeom prst="rect">
            <a:avLst/>
          </a:prstGeom>
        </p:spPr>
      </p:pic>
      <p:pic>
        <p:nvPicPr>
          <p:cNvPr id="35" name="Рисунок 34" descr="киргизские куклы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267744" y="4869160"/>
            <a:ext cx="2081438" cy="1440160"/>
          </a:xfrm>
          <a:prstGeom prst="rect">
            <a:avLst/>
          </a:prstGeom>
        </p:spPr>
      </p:pic>
      <p:pic>
        <p:nvPicPr>
          <p:cNvPr id="36" name="Рисунок 35" descr="неваляшка-татарка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2267744" y="1988840"/>
            <a:ext cx="1973468" cy="1728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928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0.03079 C -0.0217 0.01574 -0.02622 0.00602 -0.03785 0.00209 C -0.04722 -0.00625 -0.05174 -0.0074 -0.06285 -0.00902 C -0.0724 -0.01226 -0.08177 -0.01435 -0.09149 -0.01689 C -0.11563 -0.01643 -0.13993 -0.0162 -0.16406 -0.01527 C -0.17136 -0.01504 -0.17969 -0.01018 -0.18681 -0.00902 C -0.19705 -0.00555 -0.20729 -0.00301 -0.21771 -0.00115 C -0.225 0.00139 -0.23195 0.00024 -0.23906 -0.00254 C -0.24722 -0.00995 -0.2434 -0.00787 -0.24983 -0.01064 C -0.25486 -0.01713 -0.26094 -0.02222 -0.26528 -0.02963 C -0.26736 -0.0331 -0.27118 -0.04074 -0.27118 -0.04051 C -0.27205 -0.04398 -0.27274 -0.04699 -0.27361 -0.05023 C -0.27396 -0.05185 -0.27483 -0.05509 -0.27483 -0.05486 C -0.28351 -0.13379 -0.27465 -0.05069 -0.27726 -0.26921 C -0.27743 -0.28217 -0.28264 -0.29606 -0.28438 -0.30902 C -0.28403 -0.31481 -0.28368 -0.3206 -0.28316 -0.32638 C -0.28281 -0.32963 -0.28125 -0.33287 -0.28195 -0.33588 C -0.28247 -0.33773 -0.28333 -0.3324 -0.28438 -0.33125 C -0.28715 -0.32801 -0.29045 -0.32754 -0.29392 -0.32638 C -0.29653 -0.32407 -0.29844 -0.3206 -0.30104 -0.31851 C -0.30538 -0.31527 -0.31181 -0.31412 -0.31649 -0.31226 C -0.31771 -0.31111 -0.3191 -0.31041 -0.32014 -0.30902 C -0.32118 -0.30763 -0.3224 -0.30416 -0.3224 -0.30393 " pathEditMode="relative" rAng="0" ptsTypes="ffffffffffffff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-1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0.03079 C -0.0217 0.01574 -0.02622 0.00602 -0.03785 0.00209 C -0.04722 -0.00625 -0.05174 -0.0074 -0.06285 -0.00902 C -0.0724 -0.01226 -0.08177 -0.01435 -0.09149 -0.01689 C -0.11563 -0.01643 -0.13993 -0.0162 -0.16406 -0.01527 C -0.17136 -0.01504 -0.17969 -0.01018 -0.18681 -0.00902 C -0.19705 -0.00555 -0.20729 -0.00301 -0.21771 -0.00115 C -0.225 0.00139 -0.23195 0.00024 -0.23906 -0.00254 C -0.24722 -0.00995 -0.2434 -0.00787 -0.24983 -0.01064 C -0.25486 -0.01713 -0.26094 -0.02222 -0.26528 -0.02963 C -0.26736 -0.0331 -0.27118 -0.04074 -0.27118 -0.04051 C -0.27205 -0.04398 -0.27274 -0.04699 -0.27361 -0.05023 C -0.27396 -0.05185 -0.27483 -0.05509 -0.27483 -0.05486 C -0.28351 -0.13379 -0.27465 -0.05069 -0.27726 -0.26921 C -0.27743 -0.28217 -0.28264 -0.29606 -0.28438 -0.30902 C -0.28403 -0.31481 -0.28368 -0.3206 -0.28316 -0.32638 C -0.28281 -0.32963 -0.28125 -0.33287 -0.28195 -0.33588 C -0.28247 -0.33773 -0.28333 -0.3324 -0.28438 -0.33125 C -0.28715 -0.32801 -0.29045 -0.32754 -0.29392 -0.32638 C -0.29653 -0.32407 -0.29844 -0.3206 -0.30104 -0.31851 C -0.30538 -0.31527 -0.31181 -0.31412 -0.31649 -0.31226 C -0.31771 -0.31111 -0.3191 -0.31041 -0.32014 -0.30902 C -0.32118 -0.30763 -0.3224 -0.30416 -0.3224 -0.30393 " pathEditMode="relative" rAng="0" ptsTypes="ffffffffffffffffffffff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-1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27" grpId="0"/>
      <p:bldP spid="28" grpId="0"/>
      <p:bldP spid="30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1891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31540" y="116632"/>
            <a:ext cx="4752528" cy="1656184"/>
          </a:xfrm>
          <a:prstGeom prst="cloudCallout">
            <a:avLst>
              <a:gd name="adj1" fmla="val -17168"/>
              <a:gd name="adj2" fmla="val 1124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404664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народа свои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инструменты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3968" y="5373216"/>
            <a:ext cx="2009056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99992" y="530120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балалайка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88840"/>
            <a:ext cx="2376264" cy="4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00192" y="19888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киргизский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37312"/>
            <a:ext cx="20882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396915"/>
            <a:ext cx="2016224" cy="46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21602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876256" y="414908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таджикский дутар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5736" y="63446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армянский уд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88224" y="6242447"/>
            <a:ext cx="22322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азербайджанский саз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172819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267744" y="371703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татарская гармонь-тальянка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 descr="татарская гармонь тальянка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195736" y="1772816"/>
            <a:ext cx="2016224" cy="2016224"/>
          </a:xfrm>
          <a:prstGeom prst="rect">
            <a:avLst/>
          </a:prstGeom>
        </p:spPr>
      </p:pic>
      <p:pic>
        <p:nvPicPr>
          <p:cNvPr id="37" name="Рисунок 36" descr="азербайджанский саз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516216" y="5013176"/>
            <a:ext cx="2194530" cy="1152128"/>
          </a:xfrm>
          <a:prstGeom prst="rect">
            <a:avLst/>
          </a:prstGeom>
        </p:spPr>
      </p:pic>
      <p:pic>
        <p:nvPicPr>
          <p:cNvPr id="38" name="Рисунок 37" descr="армянский уд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411760" y="4653136"/>
            <a:ext cx="1728192" cy="1728192"/>
          </a:xfrm>
          <a:prstGeom prst="rect">
            <a:avLst/>
          </a:prstGeom>
        </p:spPr>
      </p:pic>
      <p:pic>
        <p:nvPicPr>
          <p:cNvPr id="39" name="Рисунок 38" descr="киргизский комуз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6084168" y="620688"/>
            <a:ext cx="2592288" cy="1296144"/>
          </a:xfrm>
          <a:prstGeom prst="rect">
            <a:avLst/>
          </a:prstGeom>
        </p:spPr>
      </p:pic>
      <p:pic>
        <p:nvPicPr>
          <p:cNvPr id="40" name="Рисунок 39" descr="русская балалайка.jpe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283968" y="1988840"/>
            <a:ext cx="2014322" cy="3240360"/>
          </a:xfrm>
          <a:prstGeom prst="rect">
            <a:avLst/>
          </a:prstGeom>
        </p:spPr>
      </p:pic>
      <p:pic>
        <p:nvPicPr>
          <p:cNvPr id="41" name="Рисунок 40" descr="таджикский дутар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 flipH="1">
            <a:off x="6444208" y="2924944"/>
            <a:ext cx="2234730" cy="1152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928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0.03079 C -0.0217 0.01574 -0.02622 0.00602 -0.03785 0.00209 C -0.04722 -0.00625 -0.05174 -0.0074 -0.06285 -0.00902 C -0.0724 -0.01226 -0.08177 -0.01435 -0.09149 -0.01689 C -0.11563 -0.01643 -0.13993 -0.0162 -0.16406 -0.01527 C -0.17136 -0.01504 -0.17969 -0.01018 -0.18681 -0.00902 C -0.19705 -0.00555 -0.20729 -0.00301 -0.21771 -0.00115 C -0.225 0.00139 -0.23195 0.00024 -0.23906 -0.00254 C -0.24722 -0.00995 -0.2434 -0.00787 -0.24983 -0.01064 C -0.25486 -0.01713 -0.26094 -0.02222 -0.26528 -0.02963 C -0.26736 -0.0331 -0.27118 -0.04074 -0.27118 -0.04051 C -0.27205 -0.04398 -0.27274 -0.04699 -0.27361 -0.05023 C -0.27396 -0.05185 -0.27483 -0.05509 -0.27483 -0.05486 C -0.28351 -0.13379 -0.27465 -0.05069 -0.27726 -0.26921 C -0.27743 -0.28217 -0.28264 -0.29606 -0.28438 -0.30902 C -0.28403 -0.31481 -0.28368 -0.3206 -0.28316 -0.32638 C -0.28281 -0.32963 -0.28125 -0.33287 -0.28195 -0.33588 C -0.28247 -0.33773 -0.28333 -0.3324 -0.28438 -0.33125 C -0.28715 -0.32801 -0.29045 -0.32754 -0.29392 -0.32638 C -0.29653 -0.32407 -0.29844 -0.3206 -0.30104 -0.31851 C -0.30538 -0.31527 -0.31181 -0.31412 -0.31649 -0.31226 C -0.31771 -0.31111 -0.3191 -0.31041 -0.32014 -0.30902 C -0.32118 -0.30763 -0.3224 -0.30416 -0.3224 -0.30393 " pathEditMode="relative" rAng="0" ptsTypes="ffffffffffffff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-1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0.03079 C -0.0217 0.01574 -0.02622 0.00602 -0.03785 0.00209 C -0.04722 -0.00625 -0.05174 -0.0074 -0.06285 -0.00902 C -0.0724 -0.01226 -0.08177 -0.01435 -0.09149 -0.01689 C -0.11563 -0.01643 -0.13993 -0.0162 -0.16406 -0.01527 C -0.17136 -0.01504 -0.17969 -0.01018 -0.18681 -0.00902 C -0.19705 -0.00555 -0.20729 -0.00301 -0.21771 -0.00115 C -0.225 0.00139 -0.23195 0.00024 -0.23906 -0.00254 C -0.24722 -0.00995 -0.2434 -0.00787 -0.24983 -0.01064 C -0.25486 -0.01713 -0.26094 -0.02222 -0.26528 -0.02963 C -0.26736 -0.0331 -0.27118 -0.04074 -0.27118 -0.04051 C -0.27205 -0.04398 -0.27274 -0.04699 -0.27361 -0.05023 C -0.27396 -0.05185 -0.27483 -0.05509 -0.27483 -0.05486 C -0.28351 -0.13379 -0.27465 -0.05069 -0.27726 -0.26921 C -0.27743 -0.28217 -0.28264 -0.29606 -0.28438 -0.30902 C -0.28403 -0.31481 -0.28368 -0.3206 -0.28316 -0.32638 C -0.28281 -0.32963 -0.28125 -0.33287 -0.28195 -0.33588 C -0.28247 -0.33773 -0.28333 -0.3324 -0.28438 -0.33125 C -0.28715 -0.32801 -0.29045 -0.32754 -0.29392 -0.32638 C -0.29653 -0.32407 -0.29844 -0.3206 -0.30104 -0.31851 C -0.30538 -0.31527 -0.31181 -0.31412 -0.31649 -0.31226 C -0.31771 -0.31111 -0.3191 -0.31041 -0.32014 -0.30902 C -0.32118 -0.30763 -0.3224 -0.30416 -0.3224 -0.30393 " pathEditMode="relative" rAng="0" ptsTypes="ffffffffffffffffffffff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-1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27" grpId="0"/>
      <p:bldP spid="28" grpId="0"/>
      <p:bldP spid="30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9" y="3679237"/>
            <a:ext cx="21891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0451"/>
            <a:ext cx="4803775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2068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народа свои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93968" y="36101"/>
            <a:ext cx="532601" cy="440571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499992" y="980728"/>
            <a:ext cx="417646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команды выстраиваются шеренгами напротив друг друга. Руки за спиной.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центре, между шеренгами стоит один игрок.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каждой команде выбирают ведущего, который берет платочек.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проходит сзади своей шеренги и незаметно вкладывает платочек одному из детей.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этого центральный игрок командует: «Отдай платочек!»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платочками должны выбежать и отдать платочек ведущему. Побеждает тот, кто быстрее отдаст платочек. Команда получает очко.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Правила: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Бежать и отдавать платочек можно только по сигналу.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Платочек давать разным детям.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1988840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Азербайджанская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игра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«Отдай платочек»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Дэсмалы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азербайджанский детский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483768" y="4653136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1925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9" y="3679237"/>
            <a:ext cx="21891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0451"/>
            <a:ext cx="4803775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2068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народа свои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93968" y="36101"/>
            <a:ext cx="532601" cy="440571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499992" y="98072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1916832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Татарская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игра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«Скок-перескок»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Кучтем-куч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39952" y="1556792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большому кругу раскладывают обручи на один меньше, чем количество  участников. 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центре большого круга стоит водящий.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Водящий говорит: «Перескок!». После этого слова игроки быстро меняются местами (обручами), прыгая на одной ноге. Водящий старается занять место одного из играющих, прыгая тоже на одной ноге. 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Тот, кто останется без места, становится водящим.</a:t>
            </a: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Правила: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нельзя выталкивать друг друга из обручей;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двое играющих не должны находиться в одном обруче;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смене мест обруч считается за тем, кто раньше вступил в него.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татарский детский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339752" y="4553746"/>
            <a:ext cx="1824652" cy="230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1925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9" y="3679237"/>
            <a:ext cx="21891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0451"/>
            <a:ext cx="4803775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2068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народа свои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93968" y="36101"/>
            <a:ext cx="532601" cy="440571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499992" y="98072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2276872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Армянская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игра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Перетягивание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палки»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Педэ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кашир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2420888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 игрока садятся на пол друг против друга, упираясь ступнями. 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руки они берут палку (можно веревку, ремешок, или просто держаться за руки). При этом одна рука находится в середине палки, другая с краю. 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сигналу игроки начинают тянуть друг друга, стараясь поднять соперника па ноги.</a:t>
            </a: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выигрывает тот игрок, которому удается поднять противника на ноги. 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Выигравший имеет право продолжить игру со следующим игроком.</a:t>
            </a:r>
          </a:p>
          <a:p>
            <a:pPr fontAlgn="base">
              <a:buFont typeface="Wingdings" pitchFamily="2" charset="2"/>
              <a:buChar char="v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армянский детский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436096" y="188640"/>
            <a:ext cx="2630402" cy="2259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1925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9" y="3679237"/>
            <a:ext cx="21891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0451"/>
            <a:ext cx="4803775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2068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народа свои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93968" y="36101"/>
            <a:ext cx="532601" cy="440571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499992" y="98072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2132856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Таджикская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народная игра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«Игра в лошадки»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Аспакбози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3968" y="980728"/>
            <a:ext cx="4572000" cy="57246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является подражанием взрослым в скачке на лошадях. Для игры нужны палки (лошадки).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Игроки становятся в одну шеренгу у линии старта, которая обозначается на одной стороне площадки.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другой стороне площадки на расстоянии 15-20 м от линии старта обозначается линия финиша.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сигналу игроки садятся на своих лошадок верхом. Левой рукой держатся за передний конец палки, а в правой держат веревочку (кнут). Игроки, произнося «Чу!», бегут к линии финиша.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Правила: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команды нельзя начинать игру.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бега надо стараться не мешать друг другу.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стартовую линию дети возвращаются после объявления результатов скачки.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таджикский детский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339752" y="4725144"/>
            <a:ext cx="1968312" cy="20162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1925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52930" y="57358"/>
            <a:ext cx="556594" cy="425681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_26_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476672"/>
            <a:ext cx="8496944" cy="56886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621166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гражданин России знает и уважает основные символы нашей страны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гимн, герб и флаг.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3012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9" y="3679237"/>
            <a:ext cx="21891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803775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4868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народа свои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93968" y="36101"/>
            <a:ext cx="532601" cy="440571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499992" y="98072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2132856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Киргизская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народная игра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«Ласточка»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Чабалекей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3968" y="908720"/>
            <a:ext cx="4572000" cy="57246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центр зала кладется обруч.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жребию выбирают двух водящих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чабалекея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(ласточку) и сторожа.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Ласточка садится в обруч, скрестив и поджав под себя ноги. Сторож ходит вокруг нее - оберегает от нападения остальных играющих, которые стараются коснуться ее руками.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Сторож должен осаливать или ловить нападающих. Если ему это удается, то осаленный (пойманный) становится сторожем.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Ласточки можно только легко касаться, по не ударять. Нарушивший это условие в первый раз становится сторожем, во второй — выбывает из игры.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сторожу долго не удается никого осалить, его по желанию может заменить любой из играющих.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киргизский детский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339752" y="4869160"/>
            <a:ext cx="1934474" cy="19015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1925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9" y="3679237"/>
            <a:ext cx="21891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4803775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4868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народа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93968" y="36101"/>
            <a:ext cx="532601" cy="440571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499992" y="98072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2132856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Русская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народная игра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«Золотые ворота»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1960" y="404664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Двое играющих поднимают руки вверх, образуя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воротики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Остальные игроки идут цепочкой , взявшись за руки, за ведущим, произнося слова: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Золотые ворота! Проходите, господа! Первой мать пройдет и детей проведет.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раз прощается,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 раз запрещается.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на третий раз не пропустим мы вас!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этих слов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воротики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захлопываются (опускают руки).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Игроки, оказавшиеся  внутри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воротиков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присоединяются к ним, расширяя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воротики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продолжается до тех пор, пока в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воротиках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не окажется большая часть играющих.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Правила: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Запрещено притормаживать перед сигнальными словами или пробегать быстрее.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русский костюм дет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483768" y="4437112"/>
            <a:ext cx="1668588" cy="22568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1925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9" y="3679237"/>
            <a:ext cx="21891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0451"/>
            <a:ext cx="4803775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20688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костюм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156176" y="1772816"/>
            <a:ext cx="2448272" cy="214247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4221088"/>
            <a:ext cx="1872209" cy="211487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660232" y="4221088"/>
            <a:ext cx="1890463" cy="212136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12" b="5580"/>
          <a:stretch/>
        </p:blipFill>
        <p:spPr>
          <a:xfrm>
            <a:off x="2627784" y="4221088"/>
            <a:ext cx="1734745" cy="211487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203848" y="1772816"/>
            <a:ext cx="2190726" cy="206901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555776" y="3356992"/>
            <a:ext cx="57606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08104" y="3429000"/>
            <a:ext cx="57606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03848" y="6353944"/>
            <a:ext cx="57606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48064" y="6353944"/>
            <a:ext cx="57606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36296" y="6353944"/>
            <a:ext cx="57606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941925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7 -0.17708 C -0.01371 -0.18865 -0.01406 -0.20046 -0.0151 -0.21203 C -0.01771 -0.24028 -0.0408 -0.24745 -0.05798 -0.25324 C -0.16788 -0.25278 -0.27777 -0.25254 -0.38767 -0.25162 C -0.41823 -0.25139 -0.44878 -0.23102 -0.47934 -0.22801 C -0.49149 -0.22384 -0.50399 -0.21921 -0.51632 -0.2169 C -0.52066 -0.21389 -0.52517 -0.21319 -0.52934 -0.21041 C -0.53784 -0.20463 -0.5283 -0.20903 -0.53646 -0.20578 C -0.54948 -0.19421 -0.52986 -0.21088 -0.54479 -0.20092 C -0.54896 -0.19815 -0.55277 -0.19467 -0.55677 -0.19143 C -0.56041 -0.18842 -0.56389 -0.18495 -0.56736 -0.18194 C -0.56857 -0.18078 -0.571 -0.1787 -0.571 -0.17847 C -0.57708 -0.16643 -0.57569 -0.1581 -0.57569 -0.14213 " pathEditMode="relative" rAng="0" ptsTypes="ffffffffffff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29" y="-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21891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803775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4868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народный 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убор?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52917" b="87778" l="73333" r="9739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549424" y="2265010"/>
            <a:ext cx="1768130" cy="19988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6291" b="58351" l="975" r="3898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012160" y="116632"/>
            <a:ext cx="1530967" cy="1944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57918" b="98915" l="45809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366820" y="3264441"/>
            <a:ext cx="2326396" cy="1626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56833" b="99566" l="0" r="4191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440683" y="4458573"/>
            <a:ext cx="1831478" cy="16913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screen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2717" b="89674" l="4762" r="8974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03" y="2489501"/>
            <a:ext cx="1928120" cy="129953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45" y="4743080"/>
            <a:ext cx="155416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699792" y="6093296"/>
            <a:ext cx="93610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72200" y="1988840"/>
            <a:ext cx="93610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15816" y="3789040"/>
            <a:ext cx="93610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64088" y="6093296"/>
            <a:ext cx="93610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80312" y="5085184"/>
            <a:ext cx="93610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040" y="4005064"/>
            <a:ext cx="93610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465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78 -0.00371 C -0.08368 -0.02338 -0.09983 -0.06181 -0.11424 -0.08149 C -0.11562 -0.08334 -0.11771 -0.08426 -0.1191 -0.08635 C -0.12344 -0.09283 -0.12587 -0.10116 -0.1309 -0.10695 C -0.14514 -0.12315 -0.16458 -0.13982 -0.18333 -0.14491 C -0.19219 -0.15093 -0.20087 -0.15324 -0.21076 -0.1544 C -0.26406 -0.15348 -0.26667 -0.1544 -0.30121 -0.14977 C -0.3191 -0.14491 -0.3368 -0.1382 -0.35486 -0.13542 C -0.36476 -0.13195 -0.35434 -0.13635 -0.36424 -0.12917 C -0.36944 -0.12547 -0.37483 -0.12223 -0.37986 -0.11806 C -0.38576 -0.1132 -0.39062 -0.10579 -0.39653 -0.10047 C -0.39983 -0.09144 -0.40417 -0.0838 -0.40955 -0.07662 C -0.41076 -0.07014 -0.41337 -0.06528 -0.41545 -0.05926 C -0.41701 -0.05487 -0.42031 -0.04653 -0.42031 -0.0463 C -0.42118 -0.03959 -0.42153 -0.03264 -0.42257 -0.02593 C -0.42326 -0.02153 -0.425 -0.0132 -0.425 -0.01297 C -0.42465 -0.00232 -0.42257 0.01643 -0.42257 0.02963 " pathEditMode="relative" rAng="0" ptsTypes="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9" y="-5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1913"/>
            <a:ext cx="1728192" cy="243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2555776" y="116632"/>
            <a:ext cx="3960440" cy="1368151"/>
          </a:xfrm>
          <a:prstGeom prst="cloudCallout">
            <a:avLst>
              <a:gd name="adj1" fmla="val -65849"/>
              <a:gd name="adj2" fmla="val -299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1961584" cy="278521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861048"/>
            <a:ext cx="1872208" cy="283055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42" y="3826201"/>
            <a:ext cx="1939789" cy="284069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915816" y="26064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Какому народу принадлежит этот сувенир?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0" b="100000" l="388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2776"/>
            <a:ext cx="3168352" cy="2456086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40432"/>
            <a:ext cx="504056" cy="43624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4005064"/>
            <a:ext cx="57606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31840" y="4581128"/>
            <a:ext cx="57606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96136" y="5301208"/>
            <a:ext cx="57606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4049504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7 -0.2125 C -0.00555 -0.22431 0.00174 -0.23959 0.0099 -0.2507 C 0.01025 -0.25232 0.01007 -0.2544 0.01111 -0.25533 C 0.0132 -0.25718 0.01823 -0.25857 0.01823 -0.25834 C 0.02431 -0.26505 0.02969 -0.26505 0.03733 -0.26644 C 0.05643 -0.26598 0.07535 -0.26598 0.09445 -0.26505 C 0.10157 -0.26482 0.10868 -0.25857 0.1158 -0.25857 C 0.19879 -0.25741 0.2816 -0.25741 0.36459 -0.25695 C 0.38247 -0.25301 0.39983 -0.24746 0.41823 -0.24584 C 0.42414 -0.24329 0.43021 -0.24329 0.43611 -0.24121 C 0.46233 -0.24167 0.51129 -0.23727 0.54323 -0.24908 C 0.56268 -0.25625 0.57934 -0.27385 0.59914 -0.27917 C 0.60469 -0.28357 0.60973 -0.28912 0.6158 -0.2919 C 0.61702 -0.29352 0.61806 -0.29537 0.61945 -0.29676 C 0.62049 -0.29769 0.62205 -0.29723 0.62292 -0.29838 C 0.62639 -0.30301 0.6283 -0.30903 0.63125 -0.31412 C 0.63334 -0.31783 0.63854 -0.32361 0.63854 -0.32338 C 0.64098 -0.33056 0.64358 -0.33797 0.64688 -0.34422 C 0.64723 -0.34699 0.6474 -0.34977 0.64792 -0.35232 C 0.64861 -0.35556 0.65035 -0.36181 0.65035 -0.36158 C 0.65018 -0.37292 0.65278 -0.41158 0.64566 -0.4301 C 0.64115 -0.44167 0.63559 -0.45394 0.63021 -0.46505 C 0.62917 -0.46713 0.62587 -0.46574 0.62535 -0.46806 C 0.62396 -0.47361 0.62535 -0.47986 0.62535 -0.48565 " pathEditMode="relative" rAng="0" ptsTypes="fffffffffffffff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-1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39113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5598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rgbClr val="F14124">
                          <a:shade val="50000"/>
                          <a:satMod val="190000"/>
                        </a:srgbClr>
                      </a:gs>
                      <a:gs pos="0">
                        <a:srgbClr val="F14124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14124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МОЛОДЦЫ!</a:t>
            </a:r>
            <a:endParaRPr lang="ru-RU" sz="7200" b="1" dirty="0">
              <a:ln w="31550" cmpd="sng">
                <a:gradFill>
                  <a:gsLst>
                    <a:gs pos="70000">
                      <a:srgbClr val="F14124">
                        <a:shade val="50000"/>
                        <a:satMod val="190000"/>
                      </a:srgbClr>
                    </a:gs>
                    <a:gs pos="0">
                      <a:srgbClr val="F14124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14124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421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Стрижак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Татьяна Борисовна,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МАДОУ №552, г. Екатеринбург</a:t>
            </a:r>
          </a:p>
        </p:txBody>
      </p:sp>
      <p:pic>
        <p:nvPicPr>
          <p:cNvPr id="6" name="Рисунок 5" descr="den_edinstv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15616" y="476672"/>
            <a:ext cx="5982396" cy="50456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5421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52930" y="57358"/>
            <a:ext cx="556594" cy="425681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94928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Екатеринбург – столица Свердловской области.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Площадь 1905 года – главная площадь нашего города.</a:t>
            </a:r>
            <a:endParaRPr lang="ru-RU" dirty="0"/>
          </a:p>
        </p:txBody>
      </p:sp>
      <p:pic>
        <p:nvPicPr>
          <p:cNvPr id="6" name="Рисунок 5" descr="Екатеринбург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7531" y="1052736"/>
            <a:ext cx="8448938" cy="4752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3012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52930" y="57358"/>
            <a:ext cx="556594" cy="425681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карта России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0"/>
            <a:ext cx="8742520" cy="67220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3012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52930" y="57358"/>
            <a:ext cx="556594" cy="425681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карта Свердловской области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5576" y="92136"/>
            <a:ext cx="5904656" cy="6765864"/>
          </a:xfrm>
          <a:prstGeom prst="rect">
            <a:avLst/>
          </a:prstGeom>
        </p:spPr>
      </p:pic>
      <p:pic>
        <p:nvPicPr>
          <p:cNvPr id="7" name="Рисунок 6" descr="Флаг и герб Свердловской области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28184" y="0"/>
            <a:ext cx="2520280" cy="1694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3012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52930" y="57358"/>
            <a:ext cx="556594" cy="425681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ес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980728"/>
            <a:ext cx="8424936" cy="49351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3012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52930" y="57358"/>
            <a:ext cx="556594" cy="425681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тундр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620688"/>
            <a:ext cx="8439706" cy="56166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3012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52930" y="57358"/>
            <a:ext cx="556594" cy="425681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xn----8sbiecm6bhdx8i.xn--p1ai/sites/default/files/images/okruzhayushhij_mir/arkticheskiy_antarkticheskiy_klimaticheskiy_poyas_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78940"/>
            <a:ext cx="8375828" cy="5470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3012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2273</TotalTime>
  <Words>2411</Words>
  <Application>Microsoft Office PowerPoint</Application>
  <PresentationFormat>Экран (4:3)</PresentationFormat>
  <Paragraphs>249</Paragraphs>
  <Slides>36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Пользователь</cp:lastModifiedBy>
  <cp:revision>167</cp:revision>
  <dcterms:created xsi:type="dcterms:W3CDTF">2022-03-06T18:05:07Z</dcterms:created>
  <dcterms:modified xsi:type="dcterms:W3CDTF">2023-11-05T07:42:41Z</dcterms:modified>
</cp:coreProperties>
</file>