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57" r:id="rId4"/>
    <p:sldId id="262" r:id="rId5"/>
    <p:sldId id="268" r:id="rId6"/>
    <p:sldId id="261" r:id="rId7"/>
    <p:sldId id="263" r:id="rId8"/>
    <p:sldId id="269" r:id="rId9"/>
    <p:sldId id="266" r:id="rId10"/>
    <p:sldId id="264" r:id="rId11"/>
    <p:sldId id="270" r:id="rId12"/>
    <p:sldId id="258" r:id="rId13"/>
    <p:sldId id="271" r:id="rId14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DB49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AC849-8449-4475-9F8A-C407E106E73F}" type="doc">
      <dgm:prSet loTypeId="urn:microsoft.com/office/officeart/2005/8/layout/list1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01B0A0B-EE60-4628-81EB-FFCBB51689CE}">
      <dgm:prSet phldrT="[Текст]" custT="1"/>
      <dgm:spPr/>
      <dgm:t>
        <a:bodyPr/>
        <a:lstStyle/>
        <a:p>
          <a:r>
            <a:rPr lang="ru-RU" sz="1600" dirty="0"/>
            <a:t>Нарушение педагогическим работником положений Кодекса рассматривается на заседаниях коллегиальных органов управления, предусмотренных Уставом ДОУ или комиссиях по урегулированию  споров между участниками образовательного процесса</a:t>
          </a:r>
        </a:p>
      </dgm:t>
    </dgm:pt>
    <dgm:pt modelId="{54371A8C-8DE8-4953-927F-1EDEE6053C45}" type="parTrans" cxnId="{01D33C3B-883B-4123-8FEE-B251BD5F042A}">
      <dgm:prSet/>
      <dgm:spPr/>
      <dgm:t>
        <a:bodyPr/>
        <a:lstStyle/>
        <a:p>
          <a:endParaRPr lang="ru-RU"/>
        </a:p>
      </dgm:t>
    </dgm:pt>
    <dgm:pt modelId="{3317B4CC-D9D2-4EB1-BE36-9DBA3B6554F9}" type="sibTrans" cxnId="{01D33C3B-883B-4123-8FEE-B251BD5F042A}">
      <dgm:prSet/>
      <dgm:spPr/>
      <dgm:t>
        <a:bodyPr/>
        <a:lstStyle/>
        <a:p>
          <a:endParaRPr lang="ru-RU"/>
        </a:p>
      </dgm:t>
    </dgm:pt>
    <dgm:pt modelId="{CF4A9252-D1D3-41BC-AD4B-B0ECC34E73BA}">
      <dgm:prSet phldrT="[Текст]" custT="1"/>
      <dgm:spPr/>
      <dgm:t>
        <a:bodyPr/>
        <a:lstStyle/>
        <a:p>
          <a:r>
            <a:rPr lang="ru-RU" sz="1800" dirty="0"/>
            <a:t>Соблюдение педагогическим работником положений Кодекса может учитываться при проведении аттестации педагогических работников на соответствие занимаемой должности.</a:t>
          </a:r>
        </a:p>
      </dgm:t>
    </dgm:pt>
    <dgm:pt modelId="{1861B8D6-1BD9-4F67-B6F5-6092B4325C3C}" type="parTrans" cxnId="{FB2745EF-4FBE-41CE-8485-B063B2BDBF11}">
      <dgm:prSet/>
      <dgm:spPr/>
      <dgm:t>
        <a:bodyPr/>
        <a:lstStyle/>
        <a:p>
          <a:endParaRPr lang="ru-RU"/>
        </a:p>
      </dgm:t>
    </dgm:pt>
    <dgm:pt modelId="{F22ED1AF-8DDE-42CC-AA30-FEB9A73E8A62}" type="sibTrans" cxnId="{FB2745EF-4FBE-41CE-8485-B063B2BDBF11}">
      <dgm:prSet/>
      <dgm:spPr/>
      <dgm:t>
        <a:bodyPr/>
        <a:lstStyle/>
        <a:p>
          <a:endParaRPr lang="ru-RU"/>
        </a:p>
      </dgm:t>
    </dgm:pt>
    <dgm:pt modelId="{8DB291C2-B533-4E85-B907-CD8A40DF5EFD}">
      <dgm:prSet phldrT="[Текст]" custT="1"/>
      <dgm:spPr/>
      <dgm:t>
        <a:bodyPr/>
        <a:lstStyle/>
        <a:p>
          <a:r>
            <a:rPr lang="ru-RU" sz="1800" dirty="0"/>
            <a:t>Применимы дисциплинарные взыскания и даже увольнения при аморальном поведении,  а также,  поощрения при добросовестном исполнении своих трудовых обязанностей.</a:t>
          </a:r>
        </a:p>
      </dgm:t>
    </dgm:pt>
    <dgm:pt modelId="{D16A3D09-0073-4575-8EA3-BB38BFCFC19D}" type="parTrans" cxnId="{FF741AFF-82A4-480A-B174-D57A7290B5DE}">
      <dgm:prSet/>
      <dgm:spPr/>
      <dgm:t>
        <a:bodyPr/>
        <a:lstStyle/>
        <a:p>
          <a:endParaRPr lang="ru-RU"/>
        </a:p>
      </dgm:t>
    </dgm:pt>
    <dgm:pt modelId="{16657AE6-0E43-4D00-939B-6A8849E7355A}" type="sibTrans" cxnId="{FF741AFF-82A4-480A-B174-D57A7290B5DE}">
      <dgm:prSet/>
      <dgm:spPr/>
      <dgm:t>
        <a:bodyPr/>
        <a:lstStyle/>
        <a:p>
          <a:endParaRPr lang="ru-RU"/>
        </a:p>
      </dgm:t>
    </dgm:pt>
    <dgm:pt modelId="{ADC84BA7-025D-423F-87C9-77DE93052D42}" type="pres">
      <dgm:prSet presAssocID="{16BAC849-8449-4475-9F8A-C407E106E73F}" presName="linear" presStyleCnt="0">
        <dgm:presLayoutVars>
          <dgm:dir/>
          <dgm:animLvl val="lvl"/>
          <dgm:resizeHandles val="exact"/>
        </dgm:presLayoutVars>
      </dgm:prSet>
      <dgm:spPr/>
    </dgm:pt>
    <dgm:pt modelId="{FD509CC4-32D6-4614-9C77-68A8BF837BFA}" type="pres">
      <dgm:prSet presAssocID="{201B0A0B-EE60-4628-81EB-FFCBB51689CE}" presName="parentLin" presStyleCnt="0"/>
      <dgm:spPr/>
    </dgm:pt>
    <dgm:pt modelId="{28F2E82B-F800-47FF-8481-659672246A15}" type="pres">
      <dgm:prSet presAssocID="{201B0A0B-EE60-4628-81EB-FFCBB51689CE}" presName="parentLeftMargin" presStyleLbl="node1" presStyleIdx="0" presStyleCnt="3"/>
      <dgm:spPr/>
    </dgm:pt>
    <dgm:pt modelId="{1256B687-4604-4269-AF3B-C2593D187788}" type="pres">
      <dgm:prSet presAssocID="{201B0A0B-EE60-4628-81EB-FFCBB51689CE}" presName="parentText" presStyleLbl="node1" presStyleIdx="0" presStyleCnt="3" custScaleX="142857" custScaleY="244286">
        <dgm:presLayoutVars>
          <dgm:chMax val="0"/>
          <dgm:bulletEnabled val="1"/>
        </dgm:presLayoutVars>
      </dgm:prSet>
      <dgm:spPr/>
    </dgm:pt>
    <dgm:pt modelId="{B1424AD0-768D-4C30-B7E5-ECDEE310A117}" type="pres">
      <dgm:prSet presAssocID="{201B0A0B-EE60-4628-81EB-FFCBB51689CE}" presName="negativeSpace" presStyleCnt="0"/>
      <dgm:spPr/>
    </dgm:pt>
    <dgm:pt modelId="{68BF45F4-1D34-42C7-8B20-804B645BDAC5}" type="pres">
      <dgm:prSet presAssocID="{201B0A0B-EE60-4628-81EB-FFCBB51689CE}" presName="childText" presStyleLbl="conFgAcc1" presStyleIdx="0" presStyleCnt="3" custLinFactNeighborX="-1965">
        <dgm:presLayoutVars>
          <dgm:bulletEnabled val="1"/>
        </dgm:presLayoutVars>
      </dgm:prSet>
      <dgm:spPr/>
    </dgm:pt>
    <dgm:pt modelId="{EBD076C1-0B22-4B7D-97DE-EDAC07D88C77}" type="pres">
      <dgm:prSet presAssocID="{3317B4CC-D9D2-4EB1-BE36-9DBA3B6554F9}" presName="spaceBetweenRectangles" presStyleCnt="0"/>
      <dgm:spPr/>
    </dgm:pt>
    <dgm:pt modelId="{6CCB07FE-27FD-46C3-BF75-2C9AC17544BE}" type="pres">
      <dgm:prSet presAssocID="{CF4A9252-D1D3-41BC-AD4B-B0ECC34E73BA}" presName="parentLin" presStyleCnt="0"/>
      <dgm:spPr/>
    </dgm:pt>
    <dgm:pt modelId="{A509E95F-ADF1-4455-ADCE-BE220A7E83E4}" type="pres">
      <dgm:prSet presAssocID="{CF4A9252-D1D3-41BC-AD4B-B0ECC34E73BA}" presName="parentLeftMargin" presStyleLbl="node1" presStyleIdx="0" presStyleCnt="3"/>
      <dgm:spPr/>
    </dgm:pt>
    <dgm:pt modelId="{2CBCE372-B9F9-4842-AA9E-95A2C6D93946}" type="pres">
      <dgm:prSet presAssocID="{CF4A9252-D1D3-41BC-AD4B-B0ECC34E73BA}" presName="parentText" presStyleLbl="node1" presStyleIdx="1" presStyleCnt="3" custScaleX="142857" custScaleY="212156">
        <dgm:presLayoutVars>
          <dgm:chMax val="0"/>
          <dgm:bulletEnabled val="1"/>
        </dgm:presLayoutVars>
      </dgm:prSet>
      <dgm:spPr/>
    </dgm:pt>
    <dgm:pt modelId="{DE7A064D-1ACE-4084-A00C-7B0056B1ACB2}" type="pres">
      <dgm:prSet presAssocID="{CF4A9252-D1D3-41BC-AD4B-B0ECC34E73BA}" presName="negativeSpace" presStyleCnt="0"/>
      <dgm:spPr/>
    </dgm:pt>
    <dgm:pt modelId="{C6F7666B-897E-4B94-93C5-D859FA5BF3FC}" type="pres">
      <dgm:prSet presAssocID="{CF4A9252-D1D3-41BC-AD4B-B0ECC34E73BA}" presName="childText" presStyleLbl="conFgAcc1" presStyleIdx="1" presStyleCnt="3">
        <dgm:presLayoutVars>
          <dgm:bulletEnabled val="1"/>
        </dgm:presLayoutVars>
      </dgm:prSet>
      <dgm:spPr/>
    </dgm:pt>
    <dgm:pt modelId="{11A75D18-077B-4151-A000-EA502D3DFD91}" type="pres">
      <dgm:prSet presAssocID="{F22ED1AF-8DDE-42CC-AA30-FEB9A73E8A62}" presName="spaceBetweenRectangles" presStyleCnt="0"/>
      <dgm:spPr/>
    </dgm:pt>
    <dgm:pt modelId="{0DBE2E68-874B-4AFE-98CD-8C7BEB7E65F0}" type="pres">
      <dgm:prSet presAssocID="{8DB291C2-B533-4E85-B907-CD8A40DF5EFD}" presName="parentLin" presStyleCnt="0"/>
      <dgm:spPr/>
    </dgm:pt>
    <dgm:pt modelId="{4D608D97-34B0-4143-8E37-3A01D48BA079}" type="pres">
      <dgm:prSet presAssocID="{8DB291C2-B533-4E85-B907-CD8A40DF5EFD}" presName="parentLeftMargin" presStyleLbl="node1" presStyleIdx="1" presStyleCnt="3"/>
      <dgm:spPr/>
    </dgm:pt>
    <dgm:pt modelId="{DA0593A0-9BE2-4B76-884D-1C738E872CB7}" type="pres">
      <dgm:prSet presAssocID="{8DB291C2-B533-4E85-B907-CD8A40DF5EFD}" presName="parentText" presStyleLbl="node1" presStyleIdx="2" presStyleCnt="3" custScaleX="142857" custScaleY="213645">
        <dgm:presLayoutVars>
          <dgm:chMax val="0"/>
          <dgm:bulletEnabled val="1"/>
        </dgm:presLayoutVars>
      </dgm:prSet>
      <dgm:spPr/>
    </dgm:pt>
    <dgm:pt modelId="{6E867982-8CFF-45CA-B709-D2E985787A93}" type="pres">
      <dgm:prSet presAssocID="{8DB291C2-B533-4E85-B907-CD8A40DF5EFD}" presName="negativeSpace" presStyleCnt="0"/>
      <dgm:spPr/>
    </dgm:pt>
    <dgm:pt modelId="{81F9959A-7A63-4E24-B21E-BFF997731226}" type="pres">
      <dgm:prSet presAssocID="{8DB291C2-B533-4E85-B907-CD8A40DF5EF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044D304-3486-48B1-BD14-C8D79F73BB74}" type="presOf" srcId="{8DB291C2-B533-4E85-B907-CD8A40DF5EFD}" destId="{4D608D97-34B0-4143-8E37-3A01D48BA079}" srcOrd="0" destOrd="0" presId="urn:microsoft.com/office/officeart/2005/8/layout/list1"/>
    <dgm:cxn modelId="{96AA1D10-3BC6-467E-B528-BD9DF189DB9A}" type="presOf" srcId="{CF4A9252-D1D3-41BC-AD4B-B0ECC34E73BA}" destId="{A509E95F-ADF1-4455-ADCE-BE220A7E83E4}" srcOrd="0" destOrd="0" presId="urn:microsoft.com/office/officeart/2005/8/layout/list1"/>
    <dgm:cxn modelId="{01D33C3B-883B-4123-8FEE-B251BD5F042A}" srcId="{16BAC849-8449-4475-9F8A-C407E106E73F}" destId="{201B0A0B-EE60-4628-81EB-FFCBB51689CE}" srcOrd="0" destOrd="0" parTransId="{54371A8C-8DE8-4953-927F-1EDEE6053C45}" sibTransId="{3317B4CC-D9D2-4EB1-BE36-9DBA3B6554F9}"/>
    <dgm:cxn modelId="{2512C757-A157-4E65-BF49-8EFA5E66CF61}" type="presOf" srcId="{16BAC849-8449-4475-9F8A-C407E106E73F}" destId="{ADC84BA7-025D-423F-87C9-77DE93052D42}" srcOrd="0" destOrd="0" presId="urn:microsoft.com/office/officeart/2005/8/layout/list1"/>
    <dgm:cxn modelId="{0889E482-53B0-4836-B6ED-810F2CF41902}" type="presOf" srcId="{8DB291C2-B533-4E85-B907-CD8A40DF5EFD}" destId="{DA0593A0-9BE2-4B76-884D-1C738E872CB7}" srcOrd="1" destOrd="0" presId="urn:microsoft.com/office/officeart/2005/8/layout/list1"/>
    <dgm:cxn modelId="{7708B3AB-D02B-4999-848E-612EFD22E257}" type="presOf" srcId="{201B0A0B-EE60-4628-81EB-FFCBB51689CE}" destId="{1256B687-4604-4269-AF3B-C2593D187788}" srcOrd="1" destOrd="0" presId="urn:microsoft.com/office/officeart/2005/8/layout/list1"/>
    <dgm:cxn modelId="{7AB940B4-EC65-4B5B-B88D-D1A28093016B}" type="presOf" srcId="{CF4A9252-D1D3-41BC-AD4B-B0ECC34E73BA}" destId="{2CBCE372-B9F9-4842-AA9E-95A2C6D93946}" srcOrd="1" destOrd="0" presId="urn:microsoft.com/office/officeart/2005/8/layout/list1"/>
    <dgm:cxn modelId="{88B2D3E4-B8F8-4941-A016-5D060CF028B9}" type="presOf" srcId="{201B0A0B-EE60-4628-81EB-FFCBB51689CE}" destId="{28F2E82B-F800-47FF-8481-659672246A15}" srcOrd="0" destOrd="0" presId="urn:microsoft.com/office/officeart/2005/8/layout/list1"/>
    <dgm:cxn modelId="{FB2745EF-4FBE-41CE-8485-B063B2BDBF11}" srcId="{16BAC849-8449-4475-9F8A-C407E106E73F}" destId="{CF4A9252-D1D3-41BC-AD4B-B0ECC34E73BA}" srcOrd="1" destOrd="0" parTransId="{1861B8D6-1BD9-4F67-B6F5-6092B4325C3C}" sibTransId="{F22ED1AF-8DDE-42CC-AA30-FEB9A73E8A62}"/>
    <dgm:cxn modelId="{FF741AFF-82A4-480A-B174-D57A7290B5DE}" srcId="{16BAC849-8449-4475-9F8A-C407E106E73F}" destId="{8DB291C2-B533-4E85-B907-CD8A40DF5EFD}" srcOrd="2" destOrd="0" parTransId="{D16A3D09-0073-4575-8EA3-BB38BFCFC19D}" sibTransId="{16657AE6-0E43-4D00-939B-6A8849E7355A}"/>
    <dgm:cxn modelId="{9E6F6921-2BB5-4A99-B533-A60E0278C565}" type="presParOf" srcId="{ADC84BA7-025D-423F-87C9-77DE93052D42}" destId="{FD509CC4-32D6-4614-9C77-68A8BF837BFA}" srcOrd="0" destOrd="0" presId="urn:microsoft.com/office/officeart/2005/8/layout/list1"/>
    <dgm:cxn modelId="{DBDB3033-45B8-4C27-9CAB-18B61DD641F1}" type="presParOf" srcId="{FD509CC4-32D6-4614-9C77-68A8BF837BFA}" destId="{28F2E82B-F800-47FF-8481-659672246A15}" srcOrd="0" destOrd="0" presId="urn:microsoft.com/office/officeart/2005/8/layout/list1"/>
    <dgm:cxn modelId="{0FB2624F-46FF-4A51-9571-2F40A69A2CC1}" type="presParOf" srcId="{FD509CC4-32D6-4614-9C77-68A8BF837BFA}" destId="{1256B687-4604-4269-AF3B-C2593D187788}" srcOrd="1" destOrd="0" presId="urn:microsoft.com/office/officeart/2005/8/layout/list1"/>
    <dgm:cxn modelId="{41DC9E20-F0A3-42EF-AA88-8FCD0CFE7054}" type="presParOf" srcId="{ADC84BA7-025D-423F-87C9-77DE93052D42}" destId="{B1424AD0-768D-4C30-B7E5-ECDEE310A117}" srcOrd="1" destOrd="0" presId="urn:microsoft.com/office/officeart/2005/8/layout/list1"/>
    <dgm:cxn modelId="{C6F19CCD-46BB-48DB-94C2-EC1608116271}" type="presParOf" srcId="{ADC84BA7-025D-423F-87C9-77DE93052D42}" destId="{68BF45F4-1D34-42C7-8B20-804B645BDAC5}" srcOrd="2" destOrd="0" presId="urn:microsoft.com/office/officeart/2005/8/layout/list1"/>
    <dgm:cxn modelId="{07D30BB7-01A2-47A4-BA79-547515635E2F}" type="presParOf" srcId="{ADC84BA7-025D-423F-87C9-77DE93052D42}" destId="{EBD076C1-0B22-4B7D-97DE-EDAC07D88C77}" srcOrd="3" destOrd="0" presId="urn:microsoft.com/office/officeart/2005/8/layout/list1"/>
    <dgm:cxn modelId="{B8BCC89A-AACC-439E-8723-CA4B7B44338C}" type="presParOf" srcId="{ADC84BA7-025D-423F-87C9-77DE93052D42}" destId="{6CCB07FE-27FD-46C3-BF75-2C9AC17544BE}" srcOrd="4" destOrd="0" presId="urn:microsoft.com/office/officeart/2005/8/layout/list1"/>
    <dgm:cxn modelId="{D972FE3E-1AA0-4EDF-B12E-F39877A819FE}" type="presParOf" srcId="{6CCB07FE-27FD-46C3-BF75-2C9AC17544BE}" destId="{A509E95F-ADF1-4455-ADCE-BE220A7E83E4}" srcOrd="0" destOrd="0" presId="urn:microsoft.com/office/officeart/2005/8/layout/list1"/>
    <dgm:cxn modelId="{C3500944-37AA-4456-9D7A-D6A8D653535A}" type="presParOf" srcId="{6CCB07FE-27FD-46C3-BF75-2C9AC17544BE}" destId="{2CBCE372-B9F9-4842-AA9E-95A2C6D93946}" srcOrd="1" destOrd="0" presId="urn:microsoft.com/office/officeart/2005/8/layout/list1"/>
    <dgm:cxn modelId="{F821CC5F-55BA-45A9-B255-929D103F2961}" type="presParOf" srcId="{ADC84BA7-025D-423F-87C9-77DE93052D42}" destId="{DE7A064D-1ACE-4084-A00C-7B0056B1ACB2}" srcOrd="5" destOrd="0" presId="urn:microsoft.com/office/officeart/2005/8/layout/list1"/>
    <dgm:cxn modelId="{7F85F942-347E-4BD5-B1A6-46537565D508}" type="presParOf" srcId="{ADC84BA7-025D-423F-87C9-77DE93052D42}" destId="{C6F7666B-897E-4B94-93C5-D859FA5BF3FC}" srcOrd="6" destOrd="0" presId="urn:microsoft.com/office/officeart/2005/8/layout/list1"/>
    <dgm:cxn modelId="{8EC7CF3A-AFD9-410C-9C6A-47BDE1A1D765}" type="presParOf" srcId="{ADC84BA7-025D-423F-87C9-77DE93052D42}" destId="{11A75D18-077B-4151-A000-EA502D3DFD91}" srcOrd="7" destOrd="0" presId="urn:microsoft.com/office/officeart/2005/8/layout/list1"/>
    <dgm:cxn modelId="{FF7BAE0B-54FB-4C42-98A9-BA6C6CE9296B}" type="presParOf" srcId="{ADC84BA7-025D-423F-87C9-77DE93052D42}" destId="{0DBE2E68-874B-4AFE-98CD-8C7BEB7E65F0}" srcOrd="8" destOrd="0" presId="urn:microsoft.com/office/officeart/2005/8/layout/list1"/>
    <dgm:cxn modelId="{F91A779D-3ABB-402B-90D5-423EEFF95975}" type="presParOf" srcId="{0DBE2E68-874B-4AFE-98CD-8C7BEB7E65F0}" destId="{4D608D97-34B0-4143-8E37-3A01D48BA079}" srcOrd="0" destOrd="0" presId="urn:microsoft.com/office/officeart/2005/8/layout/list1"/>
    <dgm:cxn modelId="{504A68A7-0CA0-4B19-8760-9137B416A0A3}" type="presParOf" srcId="{0DBE2E68-874B-4AFE-98CD-8C7BEB7E65F0}" destId="{DA0593A0-9BE2-4B76-884D-1C738E872CB7}" srcOrd="1" destOrd="0" presId="urn:microsoft.com/office/officeart/2005/8/layout/list1"/>
    <dgm:cxn modelId="{9FACCAF5-2796-4C7D-9E99-DE03137DBD35}" type="presParOf" srcId="{ADC84BA7-025D-423F-87C9-77DE93052D42}" destId="{6E867982-8CFF-45CA-B709-D2E985787A93}" srcOrd="9" destOrd="0" presId="urn:microsoft.com/office/officeart/2005/8/layout/list1"/>
    <dgm:cxn modelId="{6F96B360-E001-41E5-B166-851CD18B9CA8}" type="presParOf" srcId="{ADC84BA7-025D-423F-87C9-77DE93052D42}" destId="{81F9959A-7A63-4E24-B21E-BFF99773122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F45F4-1D34-42C7-8B20-804B645BDAC5}">
      <dsp:nvSpPr>
        <dsp:cNvPr id="0" name=""/>
        <dsp:cNvSpPr/>
      </dsp:nvSpPr>
      <dsp:spPr>
        <a:xfrm>
          <a:off x="0" y="1030214"/>
          <a:ext cx="6096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6B687-4604-4269-AF3B-C2593D187788}">
      <dsp:nvSpPr>
        <dsp:cNvPr id="0" name=""/>
        <dsp:cNvSpPr/>
      </dsp:nvSpPr>
      <dsp:spPr>
        <a:xfrm>
          <a:off x="290214" y="112562"/>
          <a:ext cx="5804291" cy="115381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Нарушение педагогическим работником положений Кодекса рассматривается на заседаниях коллегиальных органов управления, предусмотренных Уставом ДОУ или комиссиях по урегулированию  споров между участниками образовательного процесса</a:t>
          </a:r>
        </a:p>
      </dsp:txBody>
      <dsp:txXfrm>
        <a:off x="346538" y="168886"/>
        <a:ext cx="5691643" cy="1041163"/>
      </dsp:txXfrm>
    </dsp:sp>
    <dsp:sp modelId="{C6F7666B-897E-4B94-93C5-D859FA5BF3FC}">
      <dsp:nvSpPr>
        <dsp:cNvPr id="0" name=""/>
        <dsp:cNvSpPr/>
      </dsp:nvSpPr>
      <dsp:spPr>
        <a:xfrm>
          <a:off x="0" y="2285709"/>
          <a:ext cx="6096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BCE372-B9F9-4842-AA9E-95A2C6D93946}">
      <dsp:nvSpPr>
        <dsp:cNvPr id="0" name=""/>
        <dsp:cNvSpPr/>
      </dsp:nvSpPr>
      <dsp:spPr>
        <a:xfrm>
          <a:off x="290214" y="1519814"/>
          <a:ext cx="5804291" cy="1002055"/>
        </a:xfrm>
        <a:prstGeom prst="round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Соблюдение педагогическим работником положений Кодекса может учитываться при проведении аттестации педагогических работников на соответствие занимаемой должности.</a:t>
          </a:r>
        </a:p>
      </dsp:txBody>
      <dsp:txXfrm>
        <a:off x="339130" y="1568730"/>
        <a:ext cx="5706459" cy="904223"/>
      </dsp:txXfrm>
    </dsp:sp>
    <dsp:sp modelId="{81F9959A-7A63-4E24-B21E-BFF997731226}">
      <dsp:nvSpPr>
        <dsp:cNvPr id="0" name=""/>
        <dsp:cNvSpPr/>
      </dsp:nvSpPr>
      <dsp:spPr>
        <a:xfrm>
          <a:off x="0" y="3548237"/>
          <a:ext cx="60960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0593A0-9BE2-4B76-884D-1C738E872CB7}">
      <dsp:nvSpPr>
        <dsp:cNvPr id="0" name=""/>
        <dsp:cNvSpPr/>
      </dsp:nvSpPr>
      <dsp:spPr>
        <a:xfrm>
          <a:off x="290214" y="2775309"/>
          <a:ext cx="5804291" cy="1009088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Применимы дисциплинарные взыскания и даже увольнения при аморальном поведении,  а также,  поощрения при добросовестном исполнении своих трудовых обязанностей.</a:t>
          </a:r>
        </a:p>
      </dsp:txBody>
      <dsp:txXfrm>
        <a:off x="339474" y="2824569"/>
        <a:ext cx="5705771" cy="910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1848D-9926-4014-B285-84D89B13BC61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71693-3A81-4223-B7BD-71624EB9A3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079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769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97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9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97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97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71693-3A81-4223-B7BD-71624EB9A38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60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ABE94-66C0-45B1-8B4F-7B915723AF45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9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2786E-6999-408E-A255-1B78D7A8F64C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63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6576-9CDB-4314-8932-D5BA5231A287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65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7532D-AF79-49F6-B0F3-70B2B7F01100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84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79FE-039D-4D26-A6AD-9589AD0C4A30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91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DB753-BB06-4843-8142-6E22C08894F6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78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81136-A42D-48CE-B7FD-D9DC23CF4530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5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51EBB-1C1B-482B-A34D-8B00F024388F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AA543-9BAA-425E-A27F-4DA6557C26DC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45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E00D-0BA5-41D7-8EFA-FCFF3EFED99E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07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20D67-D00C-4B30-BC66-2C797B1367EA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12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D67C-A3BC-4968-974D-2BEBACC9C990}" type="datetime1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A1D36-C062-491F-8E8F-6E6E82C92F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22514" y="1513115"/>
            <a:ext cx="7685314" cy="3788227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39104" y="6093050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1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8816454" y="6044781"/>
            <a:ext cx="0" cy="461665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892629" y="4484915"/>
            <a:ext cx="609600" cy="1426028"/>
            <a:chOff x="892629" y="4637315"/>
            <a:chExt cx="609600" cy="1426028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892629" y="4637315"/>
              <a:ext cx="457200" cy="1273628"/>
              <a:chOff x="892629" y="4615543"/>
              <a:chExt cx="457200" cy="1273628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 flipV="1">
                <a:off x="892629" y="4615543"/>
                <a:ext cx="0" cy="81642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1045029" y="4767943"/>
                <a:ext cx="0" cy="81642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flipV="1">
                <a:off x="1197429" y="4909457"/>
                <a:ext cx="0" cy="81642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flipV="1">
                <a:off x="1349829" y="5072743"/>
                <a:ext cx="0" cy="816428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Прямая соединительная линия 20"/>
            <p:cNvCxnSpPr/>
            <p:nvPr/>
          </p:nvCxnSpPr>
          <p:spPr>
            <a:xfrm flipV="1">
              <a:off x="1502229" y="5246915"/>
              <a:ext cx="0" cy="81642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2133600" y="1837568"/>
            <a:ext cx="5715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Модельный кодекс профессиональной этики</a:t>
            </a:r>
          </a:p>
        </p:txBody>
      </p:sp>
    </p:spTree>
    <p:extLst>
      <p:ext uri="{BB962C8B-B14F-4D97-AF65-F5344CB8AC3E}">
        <p14:creationId xmlns:p14="http://schemas.microsoft.com/office/powerpoint/2010/main" val="18924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rgbClr val="990000"/>
                </a:solidFill>
              </a:rPr>
              <a:t>При выполнении трудовых обязан</a:t>
            </a:r>
            <a:r>
              <a:rPr lang="ru-RU" sz="2800" b="1" i="1" dirty="0">
                <a:solidFill>
                  <a:srgbClr val="FFFF00"/>
                </a:solidFill>
              </a:rPr>
              <a:t>ностей, </a:t>
            </a:r>
            <a:r>
              <a:rPr lang="ru-RU" sz="2800" b="1" i="1" dirty="0">
                <a:solidFill>
                  <a:srgbClr val="990000"/>
                </a:solidFill>
              </a:rPr>
              <a:t>педагогический работник не допуск</a:t>
            </a:r>
            <a:r>
              <a:rPr lang="ru-RU" sz="2800" b="1" i="1" dirty="0">
                <a:solidFill>
                  <a:srgbClr val="C00000"/>
                </a:solidFill>
              </a:rPr>
              <a:t>а</a:t>
            </a:r>
            <a:r>
              <a:rPr lang="ru-RU" sz="2800" b="1" i="1" dirty="0">
                <a:solidFill>
                  <a:srgbClr val="FFC000"/>
                </a:solidFill>
              </a:rPr>
              <a:t>ет</a:t>
            </a:r>
            <a:r>
              <a:rPr lang="ru-RU" sz="2800" b="1" i="1" dirty="0">
                <a:solidFill>
                  <a:srgbClr val="990000"/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/>
              <a:t>Любого вида высказываний и действий дискриминационного характера по признакам пола, возраста, расы, национальности, языка, гражданства, социального, имущественного и семейного положения, политических и религиозных предпочтений;</a:t>
            </a:r>
          </a:p>
          <a:p>
            <a:pPr algn="just"/>
            <a:r>
              <a:rPr lang="ru-RU" sz="2400" dirty="0"/>
              <a:t>Грубости, проявлений пренебрежительного тона, заносчивости, предвзятых замечаний, предъявления неправомерных, незаслуженных обвинений;</a:t>
            </a:r>
          </a:p>
          <a:p>
            <a:pPr algn="just"/>
            <a:r>
              <a:rPr lang="ru-RU" sz="2400" dirty="0"/>
              <a:t>Угроз, оскорбительных выражений или реплик, действий, препятствующих нормальному общению или провоцирующих противоправное поведение</a:t>
            </a:r>
            <a:r>
              <a:rPr lang="ru-RU" sz="18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3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89857" y="424543"/>
            <a:ext cx="8036378" cy="5973311"/>
          </a:xfrm>
          <a:prstGeom prst="round2DiagRect">
            <a:avLst>
              <a:gd name="adj1" fmla="val 8207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526235" y="6397854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11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" y="1852096"/>
            <a:ext cx="75301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Проявлять корректность, выдержку, такт и внимательность к участникам образовательных отношений, уважать их честь и достоинство, быть доступным для общения, открытым и доброжелательным.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Соблюдать культуру речи, не допускать грубости, оскорбительных выражений или реплик.</a:t>
            </a:r>
          </a:p>
          <a:p>
            <a:pPr marL="342900" indent="-342900">
              <a:buFont typeface="Arial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Внешний вид педагога должен соответствовать общепринятому деловому стилю, который отличают официальность, сдержанность и аккуратность.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667848"/>
            <a:ext cx="7530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Педагогическим работникам следует: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16429" y="1852096"/>
            <a:ext cx="72172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36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89857" y="424543"/>
            <a:ext cx="8036378" cy="5973311"/>
          </a:xfrm>
          <a:prstGeom prst="round2DiagRect">
            <a:avLst>
              <a:gd name="adj1" fmla="val 8207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526235" y="6397854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12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799" y="505879"/>
            <a:ext cx="7693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за нарушение положений Кодекса: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685799" y="1610436"/>
            <a:ext cx="7693925" cy="9577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88541952"/>
              </p:ext>
            </p:extLst>
          </p:nvPr>
        </p:nvGraphicFramePr>
        <p:xfrm>
          <a:off x="859974" y="174323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3991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rot="20110075">
            <a:off x="434825" y="1233326"/>
            <a:ext cx="7886700" cy="4777564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just"/>
            <a:r>
              <a:rPr lang="ru-RU" sz="6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17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Модельный кодекс профессиональной </a:t>
            </a:r>
            <a:r>
              <a:rPr lang="ru-RU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этики</a:t>
            </a:r>
            <a:r>
              <a:rPr lang="ru-RU" sz="28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педагогических работников организ</a:t>
            </a:r>
            <a:r>
              <a:rPr lang="ru-RU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аций</a:t>
            </a:r>
            <a:r>
              <a:rPr lang="ru-RU" sz="28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осуществляющих образовательную деятельность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 Кодекс разработан на основании положений Конституции РФ;</a:t>
            </a:r>
          </a:p>
          <a:p>
            <a:pPr algn="just"/>
            <a:r>
              <a:rPr lang="ru-RU" dirty="0"/>
              <a:t>Федерального закона от 29 декабря 2012г. № 273-ФЗ  «Об образовании в Российской Федерации»;</a:t>
            </a:r>
          </a:p>
          <a:p>
            <a:pPr algn="just"/>
            <a:r>
              <a:rPr lang="ru-RU" dirty="0"/>
              <a:t>Указа Президента Российской Федерации от 7 мая 2012 года № 597 «О мероприятиях по реализации государственной социальной политики.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18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89857" y="424543"/>
            <a:ext cx="8036378" cy="5973311"/>
          </a:xfrm>
          <a:prstGeom prst="round2DiagRect">
            <a:avLst>
              <a:gd name="adj1" fmla="val 8207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526235" y="6397854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3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505879"/>
            <a:ext cx="768027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Кодекс – свод общих принципов 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профессиональной этики и основных правил поведения, которым рекомендуется руководствоваться педагогическим работникам организаций, осуществляющих образовательную деятельность, независимо от занимаемой должности.</a:t>
            </a:r>
          </a:p>
          <a:p>
            <a:pPr algn="ctr"/>
            <a:endParaRPr lang="ru-RU" sz="3200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17325" y="2075539"/>
            <a:ext cx="72172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78479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/>
              <a:t>Кодекс призван повысить эффективность выполнения педагогическими работниками своих трудовых обязанностей.</a:t>
            </a:r>
          </a:p>
          <a:p>
            <a:pPr marL="0" indent="0" algn="just">
              <a:buNone/>
            </a:pPr>
            <a:endParaRPr lang="ru-RU" i="1" dirty="0"/>
          </a:p>
          <a:p>
            <a:pPr algn="just"/>
            <a:r>
              <a:rPr lang="ru-RU" i="1" dirty="0"/>
              <a:t>Служить основой для формирования взаимоотношений в системе образования, основанных на нормах морали, уважительном отношении к педагогической деятельности в общественном сознании, самоконтроле педагогических работников.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76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Кодекса: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Установление этических норм и правил поведения педагогических работников для выполнения ими профессиональной деятельности;</a:t>
            </a:r>
          </a:p>
          <a:p>
            <a:pPr algn="just"/>
            <a:r>
              <a:rPr lang="ru-RU" dirty="0"/>
              <a:t>Содействие укреплению авторитета педагогических работников организаций, осуществляющих образовательную деятельность</a:t>
            </a:r>
          </a:p>
          <a:p>
            <a:pPr algn="just"/>
            <a:r>
              <a:rPr lang="ru-RU" dirty="0"/>
              <a:t>Обеспечение единых норм поведения педагогических работников 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00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9487" y="424543"/>
            <a:ext cx="8036378" cy="5973311"/>
          </a:xfrm>
          <a:prstGeom prst="round2DiagRect">
            <a:avLst>
              <a:gd name="adj1" fmla="val 8207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526235" y="6397854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6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" y="2075539"/>
            <a:ext cx="762568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</a:rPr>
              <a:t>***</a:t>
            </a:r>
          </a:p>
          <a:p>
            <a:pPr algn="just"/>
            <a:r>
              <a:rPr lang="ru-RU" sz="2400" dirty="0">
                <a:solidFill>
                  <a:schemeClr val="bg1"/>
                </a:solidFill>
              </a:rPr>
              <a:t>При выполнении трудовых обязанностей педагогическим работникам следует исходить из конституционного положения о том, что Человек, его права и свободы являются высшей ценностью и каждый гражданин имеет право на неприкосновенность частной жизни, личную и семейную тайну,  защиту чести и достоинства, своего доброго имени. 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</a:rPr>
              <a:t>***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429" y="505879"/>
            <a:ext cx="74950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Этические правила поведения педагогических работников при выполнении ими трудовых обязанностей</a:t>
            </a:r>
            <a:r>
              <a:rPr lang="ru-RU" sz="2800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41696" y="2251881"/>
            <a:ext cx="6974005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05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Педагогические работ</a:t>
            </a:r>
            <a:r>
              <a:rPr lang="ru-RU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ники</a:t>
            </a:r>
            <a:r>
              <a:rPr lang="ru-RU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призваны: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/>
              <a:t> </a:t>
            </a:r>
            <a:r>
              <a:rPr lang="ru-RU" sz="2000" dirty="0"/>
              <a:t>Осуществлять свою деятельность на высоком профессиональном уровне;</a:t>
            </a:r>
          </a:p>
          <a:p>
            <a:pPr algn="just"/>
            <a:r>
              <a:rPr lang="ru-RU" sz="2000" dirty="0"/>
              <a:t>Соблюдать правовые, нравственные и этические нормы;</a:t>
            </a:r>
          </a:p>
          <a:p>
            <a:pPr algn="just"/>
            <a:r>
              <a:rPr lang="ru-RU" sz="2000" dirty="0"/>
              <a:t>Уважать честь и достоинство обучающихся и других участников образовательного процесса;</a:t>
            </a:r>
          </a:p>
          <a:p>
            <a:pPr algn="just"/>
            <a:r>
              <a:rPr lang="ru-RU" sz="2000" dirty="0"/>
              <a:t>Развивать у обучающихся познавательную активность, самостоятельность, инициативу, творческие способности, формировать гражданскую позицию, способность к труду и жизни в условиях современного мира, формировать культуру здорового и безопасного образа жизни;</a:t>
            </a:r>
          </a:p>
          <a:p>
            <a:pPr algn="just"/>
            <a:r>
              <a:rPr lang="ru-RU" sz="2000" dirty="0"/>
              <a:t>Применять педагогически обоснованные и обеспечивающие высокое качество образования формы, методы обучения и воспитания.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5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400" dirty="0"/>
              <a:t> Учитывать особенности психофизического развития обучающихся и состояние их здоровья;</a:t>
            </a:r>
          </a:p>
          <a:p>
            <a:pPr algn="just"/>
            <a:r>
              <a:rPr lang="ru-RU" sz="2400" dirty="0"/>
              <a:t>Проявлять корректность и внимательность к обучающимся, их родителям, коллегам;</a:t>
            </a:r>
          </a:p>
          <a:p>
            <a:pPr algn="just"/>
            <a:r>
              <a:rPr lang="ru-RU" sz="2400" dirty="0"/>
              <a:t>Проявлять терпимость и уважение к обычаям и традициям других народов, способствовать межнациональному согласию обучающихся;</a:t>
            </a:r>
          </a:p>
          <a:p>
            <a:pPr algn="just"/>
            <a:r>
              <a:rPr lang="ru-RU" sz="2400" dirty="0"/>
              <a:t>Избегать конфликтных ситуаций, способных нанести ущерб репутации или авторитету организации;</a:t>
            </a:r>
          </a:p>
          <a:p>
            <a:pPr algn="just"/>
            <a:r>
              <a:rPr lang="ru-RU" sz="2400" dirty="0"/>
              <a:t>Быть образцом профессионализма, способствовать формированию благоприятного морально- психологического климата для эффективной работы.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A1D36-C062-491F-8E8F-6E6E82C92F3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033266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89857" y="424543"/>
            <a:ext cx="8036378" cy="5973311"/>
          </a:xfrm>
          <a:prstGeom prst="round2DiagRect">
            <a:avLst>
              <a:gd name="adj1" fmla="val 8207"/>
              <a:gd name="adj2" fmla="val 0"/>
            </a:avLst>
          </a:prstGeo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rgbClr val="DB4921"/>
              </a:gs>
              <a:gs pos="100000">
                <a:srgbClr val="DB4921"/>
              </a:gs>
            </a:gsLst>
          </a:gradFill>
          <a:ln w="285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526235" y="6397854"/>
            <a:ext cx="440868" cy="365125"/>
          </a:xfrm>
        </p:spPr>
        <p:txBody>
          <a:bodyPr/>
          <a:lstStyle/>
          <a:p>
            <a:fld id="{A63A1D36-C062-491F-8E8F-6E6E82C92F30}" type="slidenum"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/>
              <a:t>9</a:t>
            </a:fld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" y="1852096"/>
            <a:ext cx="75574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</a:rPr>
              <a:t>Педагогическим работникам надлежит принимать меры по недопущению коррупционного опасного поведения других педагогических работников, своим личным поведением подавать пример честности, беспристрастности и справедливости.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16429" y="1284513"/>
            <a:ext cx="72172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390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64a1fa3d0288f698ae55faddce9bfe24b5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625</Words>
  <Application>Microsoft Office PowerPoint</Application>
  <PresentationFormat>Экран (4:3)</PresentationFormat>
  <Paragraphs>68</Paragraphs>
  <Slides>13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Презентация PowerPoint</vt:lpstr>
      <vt:lpstr>Модельный кодекс профессиональной этики педагогических работников организаций, осуществляющих образовательную деятельность</vt:lpstr>
      <vt:lpstr>Презентация PowerPoint</vt:lpstr>
      <vt:lpstr>Презентация PowerPoint</vt:lpstr>
      <vt:lpstr>Цели Кодекса:</vt:lpstr>
      <vt:lpstr>Презентация PowerPoint</vt:lpstr>
      <vt:lpstr>Педагогические работники призваны:</vt:lpstr>
      <vt:lpstr>Презентация PowerPoint</vt:lpstr>
      <vt:lpstr>Презентация PowerPoint</vt:lpstr>
      <vt:lpstr>При выполнении трудовых обязанностей, педагогический работник не допускает:</vt:lpstr>
      <vt:lpstr>Презентация PowerPoint</vt:lpstr>
      <vt:lpstr>Презентация PowerPoint</vt:lpstr>
      <vt:lpstr>Презентация PowerPoint</vt:lpstr>
    </vt:vector>
  </TitlesOfParts>
  <Company>DNS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 Грибан</dc:creator>
  <cp:lastModifiedBy>Алексей и Марина</cp:lastModifiedBy>
  <cp:revision>19</cp:revision>
  <dcterms:created xsi:type="dcterms:W3CDTF">2013-02-28T04:41:09Z</dcterms:created>
  <dcterms:modified xsi:type="dcterms:W3CDTF">2017-04-08T18:17:32Z</dcterms:modified>
</cp:coreProperties>
</file>