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1" r:id="rId7"/>
    <p:sldId id="264" r:id="rId8"/>
    <p:sldId id="265" r:id="rId9"/>
    <p:sldId id="267" r:id="rId10"/>
    <p:sldId id="260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E7"/>
    <a:srgbClr val="FFFFCC"/>
    <a:srgbClr val="D0E8F0"/>
    <a:srgbClr val="C2E2EC"/>
    <a:srgbClr val="87C7D9"/>
    <a:srgbClr val="93CDDD"/>
    <a:srgbClr val="C8E5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3CDDD"/>
            </a:gs>
            <a:gs pos="50000">
              <a:schemeClr val="accent5">
                <a:lumMod val="20000"/>
                <a:lumOff val="80000"/>
              </a:schemeClr>
            </a:gs>
            <a:gs pos="100000">
              <a:srgbClr val="C8E5EE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7C7D9"/>
            </a:gs>
            <a:gs pos="50000">
              <a:srgbClr val="C2E2EC"/>
            </a:gs>
            <a:gs pos="100000">
              <a:srgbClr val="D0E8F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1470025"/>
          </a:xfrm>
        </p:spPr>
        <p:txBody>
          <a:bodyPr>
            <a:normAutofit/>
          </a:bodyPr>
          <a:lstStyle/>
          <a:p>
            <a:r>
              <a:rPr lang="ru-RU" b="1" dirty="0"/>
              <a:t>Проведение аттестации педагогических работников</a:t>
            </a:r>
          </a:p>
        </p:txBody>
      </p:sp>
    </p:spTree>
    <p:extLst>
      <p:ext uri="{BB962C8B-B14F-4D97-AF65-F5344CB8AC3E}">
        <p14:creationId xmlns:p14="http://schemas.microsoft.com/office/powerpoint/2010/main" val="3366110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5188" y="332656"/>
            <a:ext cx="3846771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Подтверждение соответствия педагогов занимаемым должностям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860032" y="332656"/>
            <a:ext cx="3845343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Установление квалификационной категории </a:t>
            </a:r>
          </a:p>
          <a:p>
            <a:pPr algn="ctr"/>
            <a:r>
              <a:rPr lang="ru-RU" b="1" dirty="0"/>
              <a:t>(первой, высшей)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65185" y="1218354"/>
            <a:ext cx="3846771" cy="52322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400" b="1" dirty="0"/>
          </a:p>
          <a:p>
            <a:pPr algn="ctr"/>
            <a:endParaRPr lang="ru-RU" sz="400" b="1" dirty="0"/>
          </a:p>
          <a:p>
            <a:pPr algn="ctr"/>
            <a:r>
              <a:rPr lang="ru-RU" sz="2000" b="1" dirty="0">
                <a:solidFill>
                  <a:srgbClr val="FF0000"/>
                </a:solidFill>
              </a:rPr>
              <a:t>!!! </a:t>
            </a:r>
            <a:r>
              <a:rPr lang="ru-RU" b="1" dirty="0"/>
              <a:t>   Аттестацию не проходят:</a:t>
            </a:r>
            <a:endParaRPr lang="ru-RU" sz="400" b="1" dirty="0"/>
          </a:p>
          <a:p>
            <a:pPr algn="ctr"/>
            <a:endParaRPr lang="ru-RU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/>
              <a:t>педагоги, имеющие квалификационные категории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/>
              <a:t>проработавшие в занимаемой должности менее двух лет в организации, в которой проводится аттестация;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/>
              <a:t>беременные женщины;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/>
              <a:t>женщины, находящиеся в отпуске по беременности и родам </a:t>
            </a:r>
            <a:r>
              <a:rPr lang="ru-RU" sz="1600" i="1" dirty="0"/>
              <a:t>(через 2 года после выхода из отпуска);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/>
              <a:t>лица, находящиеся в отпуске по уходу за ребенком до достижения им возраста трех лет </a:t>
            </a:r>
            <a:r>
              <a:rPr lang="ru-RU" sz="1600" i="1" dirty="0"/>
              <a:t>(через 2 года после выхода из отпуска)</a:t>
            </a:r>
            <a:r>
              <a:rPr lang="ru-RU" sz="1600" b="1" dirty="0"/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/>
              <a:t>отсутствовавшие на рабочем месте более</a:t>
            </a:r>
            <a:r>
              <a:rPr lang="ru-RU" sz="1600" b="1" u="sng" dirty="0"/>
              <a:t> четырех месяцев подряд </a:t>
            </a:r>
            <a:r>
              <a:rPr lang="ru-RU" sz="1600" b="1" dirty="0"/>
              <a:t>в связи с заболеванием </a:t>
            </a:r>
            <a:r>
              <a:rPr lang="ru-RU" sz="1600" i="1" dirty="0"/>
              <a:t>(через год после выхода на работу)</a:t>
            </a:r>
            <a:endParaRPr lang="ru-RU" sz="16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860031" y="1218354"/>
            <a:ext cx="3845343" cy="526297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ru-RU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/>
              <a:t>Заявления о проведении аттестации подаются работниками независимо от продолжительности работы в организации, в том числе в период нахождения в отпуске по уходу за ребенком.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/>
              <a:t>Заявления о проведении аттестации на высшую категории </a:t>
            </a:r>
            <a:r>
              <a:rPr lang="ru-RU" sz="1600" i="1" dirty="0"/>
              <a:t>(если работник аттестуется впервые)</a:t>
            </a:r>
            <a:r>
              <a:rPr lang="ru-RU" sz="1600" b="1" dirty="0"/>
              <a:t>, подаются не ранее чем через два года после установления первой категории.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/>
              <a:t>Педагогические работники, которым было отказано в установлении категории, могут обратиться в аттестационную комиссию с заявлением о проведении аттестации на ту же квалификационную категорию не ранее чем через год</a:t>
            </a:r>
          </a:p>
          <a:p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1817660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5189" y="332656"/>
            <a:ext cx="3702756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Подтверждение соответствия педагогов занимаемым должностям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860032" y="332656"/>
            <a:ext cx="3845343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Установление квалификационной категории </a:t>
            </a:r>
          </a:p>
          <a:p>
            <a:pPr algn="ctr"/>
            <a:r>
              <a:rPr lang="ru-RU" b="1" dirty="0"/>
              <a:t>(первой, высшей)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98872" y="1218354"/>
            <a:ext cx="3669074" cy="50475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400" b="1" dirty="0"/>
          </a:p>
          <a:p>
            <a:pPr algn="ctr"/>
            <a:endParaRPr lang="ru-RU" sz="1600" b="1" dirty="0"/>
          </a:p>
          <a:p>
            <a:pPr algn="ctr"/>
            <a:r>
              <a:rPr lang="ru-RU" b="1" dirty="0"/>
              <a:t>Результаты аттестации:</a:t>
            </a:r>
          </a:p>
          <a:p>
            <a:pPr algn="ctr"/>
            <a:endParaRPr lang="ru-RU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соответствует занимаемой должности (указывается должность педагогического работника);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не соответствует занимаемой должности (указывается должность педагогического работника).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6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860031" y="1218354"/>
            <a:ext cx="3845343" cy="50783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b="1" dirty="0"/>
          </a:p>
          <a:p>
            <a:pPr algn="ctr"/>
            <a:r>
              <a:rPr lang="ru-RU" b="1" dirty="0"/>
              <a:t>Результаты аттестации:</a:t>
            </a:r>
          </a:p>
          <a:p>
            <a:pPr algn="ctr"/>
            <a:endParaRPr lang="ru-RU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установить первую (высшую) квалификационную категорию (указывается должность педагогического работника, по которой устанавливается квалификационная категория);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отказать в установлении первой (высшей) квалификационной категории (указывается должность, по которой педагогическому работнику отказывается в установлении квалификационной категории).</a:t>
            </a:r>
          </a:p>
          <a:p>
            <a:pPr algn="ctr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55865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94116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br>
              <a:rPr lang="ru-RU" dirty="0"/>
            </a:br>
            <a:endParaRPr lang="ru-RU" dirty="0"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980728"/>
            <a:ext cx="8352928" cy="2985433"/>
          </a:xfrm>
          <a:prstGeom prst="rect">
            <a:avLst/>
          </a:prstGeom>
          <a:solidFill>
            <a:srgbClr val="FFFFCC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endParaRPr lang="ru-RU" sz="2800" b="1" dirty="0"/>
          </a:p>
          <a:p>
            <a:pPr algn="just"/>
            <a:r>
              <a:rPr lang="ru-RU" sz="2800" b="1" dirty="0"/>
              <a:t>АТТЕСТАЦИЯ  ПЕДАГОГОВ  </a:t>
            </a:r>
            <a:r>
              <a:rPr lang="ru-RU" sz="2400" dirty="0"/>
              <a:t>- комплексная оценка уровня квалификации, педагогического профессионализма и продуктивности деятельности работников образовательных учреждений. </a:t>
            </a:r>
          </a:p>
          <a:p>
            <a:pPr algn="just"/>
            <a:endParaRPr lang="ru-RU" sz="2000" dirty="0"/>
          </a:p>
          <a:p>
            <a:pPr algn="r"/>
            <a:r>
              <a:rPr lang="ru-RU" sz="2000" i="1" dirty="0"/>
              <a:t>Педагогический словарь</a:t>
            </a:r>
          </a:p>
          <a:p>
            <a:pPr algn="r"/>
            <a:endParaRPr lang="ru-RU" sz="2000" i="1" dirty="0"/>
          </a:p>
        </p:txBody>
      </p:sp>
      <p:pic>
        <p:nvPicPr>
          <p:cNvPr id="1026" name="Picture 2" descr="&amp;Kcy;&amp;acy;&amp;lcy;&amp;iecy;&amp;ncy;&amp;dcy;&amp;acy;&amp;rcy;&amp;ncy;&amp;ocy;&amp;iecy; &amp;pcy;&amp;lcy;&amp;acy;&amp;ncy;&amp;icy;&amp;rcy;&amp;ocy;&amp;vcy;&amp;acy;&amp;ncy;&amp;icy;&amp;iecy; &amp;vcy; &amp;scy;&amp;rcy;&amp;iecy;&amp;dcy;&amp;ncy;&amp;iecy;&amp;jcy; &amp;gcy;&amp;rcy;&amp;ucy;&amp;pcy;&amp;pcy;&amp;iecy; &amp;ncy;&amp;acy; &amp;kcy;&amp;ocy;&amp;ncy;&amp;iecy;&amp;tscy; &amp;fcy;&amp;iecy;&amp;vcy;&amp;rcy;&amp;acy;&amp;lcy;&amp;softcy; 2014 - &amp;Scy;&amp;icy;&amp;scy;&amp;tcy;&amp;iecy;&amp;mcy;&amp;acy; - forum.cargofon.r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1512" y="3813289"/>
            <a:ext cx="3724346" cy="290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5837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94116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br>
              <a:rPr lang="ru-RU" dirty="0"/>
            </a:br>
            <a:endParaRPr lang="ru-RU" dirty="0"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63688" y="548680"/>
            <a:ext cx="5491083" cy="1015663"/>
          </a:xfrm>
          <a:prstGeom prst="rect">
            <a:avLst/>
          </a:prstGeom>
          <a:solidFill>
            <a:srgbClr val="FFFFCC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sz="2000" b="1" dirty="0"/>
          </a:p>
          <a:p>
            <a:pPr algn="ctr"/>
            <a:r>
              <a:rPr lang="ru-RU" sz="2000" b="1" dirty="0"/>
              <a:t>АТТЕСТАЦИЯ ПЕДАГОГИЧЕСКИХ РАБОТНИКОВ</a:t>
            </a:r>
          </a:p>
          <a:p>
            <a:pPr algn="ctr"/>
            <a:endParaRPr lang="ru-RU" sz="2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58036" y="2670608"/>
            <a:ext cx="4123150" cy="25853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endParaRPr lang="ru-RU" b="1" dirty="0"/>
          </a:p>
          <a:p>
            <a:pPr algn="just"/>
            <a:r>
              <a:rPr lang="ru-RU" b="1" dirty="0"/>
              <a:t>Федеральный закон «Об образовании в Российской Федерации» № 273 от 29.12.2012г.</a:t>
            </a:r>
          </a:p>
          <a:p>
            <a:endParaRPr lang="ru-RU" dirty="0"/>
          </a:p>
          <a:p>
            <a:endParaRPr lang="ru-RU" dirty="0"/>
          </a:p>
          <a:p>
            <a:pPr algn="ctr"/>
            <a:r>
              <a:rPr lang="ru-RU" dirty="0"/>
              <a:t>Статья 49. Аттестация педагогических работников</a:t>
            </a:r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860032" y="2670607"/>
            <a:ext cx="3925382" cy="258532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endParaRPr lang="ru-RU" b="1" dirty="0"/>
          </a:p>
          <a:p>
            <a:pPr algn="just"/>
            <a:r>
              <a:rPr lang="ru-RU" b="1" dirty="0"/>
              <a:t>Приказ Министерства образования и науки РФ от 7 апреля 2014 г. № 276</a:t>
            </a:r>
          </a:p>
          <a:p>
            <a:pPr algn="ctr"/>
            <a:br>
              <a:rPr lang="ru-RU" dirty="0"/>
            </a:br>
            <a:r>
              <a:rPr lang="ru-RU" dirty="0"/>
              <a:t>«Об утверждении Порядка проведения аттестации педагогических работников организаций, осуществляющих образовательную деятельность»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1835696" y="1564343"/>
            <a:ext cx="0" cy="110626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7254771" y="1560575"/>
            <a:ext cx="0" cy="110626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0263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498804"/>
            <a:ext cx="3168352" cy="184665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dirty="0"/>
          </a:p>
          <a:p>
            <a:pPr algn="ctr"/>
            <a:r>
              <a:rPr lang="ru-RU" sz="2000" b="1" dirty="0"/>
              <a:t>Подтверждение соответствия педагогов занимаемым должностям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303095" y="2522873"/>
            <a:ext cx="3312368" cy="18774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endParaRPr lang="ru-RU" dirty="0"/>
          </a:p>
          <a:p>
            <a:pPr algn="ctr"/>
            <a:r>
              <a:rPr lang="ru-RU" sz="2000" b="1" dirty="0"/>
              <a:t>Установление квалификационной категории </a:t>
            </a:r>
          </a:p>
          <a:p>
            <a:pPr algn="ctr"/>
            <a:r>
              <a:rPr lang="ru-RU" sz="2000" b="1" dirty="0"/>
              <a:t>(первой, высшей)</a:t>
            </a:r>
          </a:p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11600" y="975446"/>
            <a:ext cx="5431615" cy="830997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ru-RU" sz="2400" b="1" dirty="0"/>
              <a:t>ЦЕЛИ</a:t>
            </a:r>
          </a:p>
          <a:p>
            <a:pPr algn="ctr"/>
            <a:r>
              <a:rPr lang="ru-RU" sz="2400" b="1" dirty="0"/>
              <a:t>аттестации педагогических работников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1835696" y="1835826"/>
            <a:ext cx="0" cy="68704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6959279" y="1811757"/>
            <a:ext cx="0" cy="68704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3956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98470" y="259066"/>
            <a:ext cx="4570995" cy="707886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ru-RU" sz="2000" b="1" dirty="0"/>
              <a:t>ЗАДАЧИ</a:t>
            </a:r>
          </a:p>
          <a:p>
            <a:pPr algn="ctr"/>
            <a:r>
              <a:rPr lang="ru-RU" sz="2000" b="1" dirty="0"/>
              <a:t>аттестации педагогических работников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1268760"/>
            <a:ext cx="8280920" cy="5078313"/>
          </a:xfrm>
          <a:prstGeom prst="rect">
            <a:avLst/>
          </a:prstGeom>
          <a:solidFill>
            <a:srgbClr val="FFFFE7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повышение уровня квалификации педагогических работников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профессиональный и личностный рост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определение </a:t>
            </a:r>
            <a:r>
              <a:rPr lang="ru-RU" i="1" u="sng" dirty="0"/>
              <a:t>необходимости</a:t>
            </a:r>
            <a:r>
              <a:rPr lang="ru-RU" i="1" dirty="0"/>
              <a:t> </a:t>
            </a:r>
            <a:r>
              <a:rPr lang="ru-RU" dirty="0"/>
              <a:t>повышения квалификации педагогических работников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повышение эффективности и качества педагогической деятельности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выявление перспектив использования потенциальных возможностей педагогических работников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учёт требований ФГОС к кадровым условиям реализации образовательных программ при формировании кадрового состава организаций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обеспечение дифференциации размеров оплаты труда педагогических работников с учетом установленной квалификационной категории и объема их преподавательской (педагогической) работы</a:t>
            </a:r>
          </a:p>
        </p:txBody>
      </p:sp>
    </p:spTree>
    <p:extLst>
      <p:ext uri="{BB962C8B-B14F-4D97-AF65-F5344CB8AC3E}">
        <p14:creationId xmlns:p14="http://schemas.microsoft.com/office/powerpoint/2010/main" val="2670649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5188" y="332656"/>
            <a:ext cx="3846771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Подтверждение соответствия педагогов занимаемым должностям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860032" y="332656"/>
            <a:ext cx="3845343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Установление квалификационной категории </a:t>
            </a:r>
          </a:p>
          <a:p>
            <a:pPr algn="ctr"/>
            <a:r>
              <a:rPr lang="ru-RU" b="1" dirty="0"/>
              <a:t>(первой, высшей)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65186" y="1274240"/>
            <a:ext cx="3846771" cy="418576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один раз в пять лет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Аттестация проводится в соответствии с распорядительным актом работодателя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Аттестацию осуществляют аттестационные комиссии, самостоятельно формируемые в образовательном учреждении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860032" y="1273844"/>
            <a:ext cx="3845343" cy="415498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по желанию педагогов </a:t>
            </a:r>
            <a:r>
              <a:rPr lang="ru-RU" sz="1600" i="1" dirty="0"/>
              <a:t>(аттестация на высшую категорию- не ранее, чем через 2 года после установления первой категории)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Аттестация проводится на основании заявления работника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Аттестацию осуществляют аттестационные комиссии, формируемые уполномоченными органами государственной власти субъектов Российской Федерации</a:t>
            </a:r>
          </a:p>
          <a:p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115616" y="6215246"/>
            <a:ext cx="7056784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b="1" dirty="0"/>
              <a:t>на основании  </a:t>
            </a:r>
            <a:r>
              <a:rPr lang="ru-RU" b="1" dirty="0">
                <a:solidFill>
                  <a:srgbClr val="FF0000"/>
                </a:solidFill>
              </a:rPr>
              <a:t>оценки</a:t>
            </a:r>
            <a:r>
              <a:rPr lang="ru-RU" sz="1600" b="1" dirty="0"/>
              <a:t> </a:t>
            </a:r>
            <a:r>
              <a:rPr lang="ru-RU" b="1" dirty="0">
                <a:solidFill>
                  <a:srgbClr val="FF0000"/>
                </a:solidFill>
              </a:rPr>
              <a:t>профессиональной деятельности </a:t>
            </a:r>
            <a:r>
              <a:rPr lang="ru-RU" b="1" dirty="0"/>
              <a:t>педагогов</a:t>
            </a: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1115616" y="5460001"/>
            <a:ext cx="0" cy="75524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8100392" y="5428828"/>
            <a:ext cx="0" cy="78641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8597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691680" y="637012"/>
            <a:ext cx="5976664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Оценка</a:t>
            </a:r>
            <a:r>
              <a:rPr lang="ru-RU" sz="1600" b="1" dirty="0"/>
              <a:t> </a:t>
            </a:r>
            <a:r>
              <a:rPr lang="ru-RU" b="1" dirty="0"/>
              <a:t>профессиональной деятельности при подтверждении соответствия занимаемым должностям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87624" y="1982582"/>
            <a:ext cx="7123870" cy="3724096"/>
          </a:xfrm>
          <a:prstGeom prst="rect">
            <a:avLst/>
          </a:prstGeom>
          <a:solidFill>
            <a:srgbClr val="FFFFE7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на педагогического работника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(составляется работодателем)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одним из пунктов которого является мотивированная всесторонняя и объективная оценка профессиональных, деловых качеств, результатов профессиональной деятельности педагогического работника по выполнению трудовых обязанностей, возложенных на него трудовым договором.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сведения, представленные самим педагогическим работником, характеризующие его профессиональную деятельность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2000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 flipH="1">
            <a:off x="1732477" y="1293408"/>
            <a:ext cx="1" cy="586209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7855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943708" y="134409"/>
            <a:ext cx="5832648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Оценка</a:t>
            </a:r>
            <a:r>
              <a:rPr lang="ru-RU" sz="1600" b="1" dirty="0"/>
              <a:t> </a:t>
            </a:r>
            <a:r>
              <a:rPr lang="ru-RU" b="1" dirty="0"/>
              <a:t>профессиональной деятельности при установлении первой квалификационной категории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25123" y="1394718"/>
            <a:ext cx="8064896" cy="4832092"/>
          </a:xfrm>
          <a:prstGeom prst="rect">
            <a:avLst/>
          </a:prstGeom>
          <a:solidFill>
            <a:srgbClr val="FFFFE7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стабильные положительные результаты освоения воспитанниками образовательных программ по итогам мониторингов, проводимых организацией;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стабильные положительные результаты освоения воспитанниками образовательных программ по итогам мониторинга системы образования, проводимого в порядке, установленном постановлением Правительства Российской Федерации от 5 августа 2013 г. № 662*(5);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развития у воспитанников способностей к научной (интеллектуальной), творческой, физкультурно-спортивной деятельности;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личный вклад в повышение качества образования, совершенствование методов обучения и воспитания, транслирование в педагогических коллективах опыта практических результатов своей профессиональной деятельности, активное участие в работе методически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объединений педагогических работников организации.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1980141" y="780740"/>
            <a:ext cx="1" cy="586209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6577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943708" y="134409"/>
            <a:ext cx="5832648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Оценка</a:t>
            </a:r>
            <a:r>
              <a:rPr lang="ru-RU" sz="1600" b="1" dirty="0"/>
              <a:t> </a:t>
            </a:r>
            <a:r>
              <a:rPr lang="ru-RU" b="1" dirty="0"/>
              <a:t>профессиональной деятельности при установлении высшей квалификационной категории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25123" y="1394718"/>
            <a:ext cx="8064896" cy="5078313"/>
          </a:xfrm>
          <a:prstGeom prst="rect">
            <a:avLst/>
          </a:prstGeom>
          <a:solidFill>
            <a:srgbClr val="FFFFE7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воспитанниками положительной динамики результатов освоения образовательных программ по итогам мониторингов, проводимых организацией;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воспитанниками положительных результатов освоения образовательных программ по итогам мониторинга системы образования, проводимого в порядке, установленном постановлением Правительства Российской Федерации от 5 августа 2013 г. № 662*(5);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и развитие способностей воспитанников к научной (интеллектуальной), творческой, физкультурно-спортивной деятельности, а также их участия в олимпиадах, конкурсах, фестивалях, соревнованиях;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личный вклад в повышение качества образования, совершенствование методов обучения и воспитания, и продуктивное использование новых образовательных технологий, транслирование в педагогических коллективах опыта практических результатов своей профессиональной деятельности, в том числе экспериментальной и инновационной;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активное участие в работе методических объединений педагогических работников организаций, в разработке программно-методического сопровождения образовательного процесса, профессиональных конкурсах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1980141" y="780740"/>
            <a:ext cx="1" cy="586209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91328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147</TotalTime>
  <Words>630</Words>
  <Application>Microsoft Office PowerPoint</Application>
  <PresentationFormat>Экран (4:3)</PresentationFormat>
  <Paragraphs>114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Тема Office</vt:lpstr>
      <vt:lpstr>Проведение аттестации педагогических работников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Сайвер</dc:creator>
  <cp:lastModifiedBy>Алексей и Марина</cp:lastModifiedBy>
  <cp:revision>102</cp:revision>
  <dcterms:created xsi:type="dcterms:W3CDTF">2014-09-03T16:06:25Z</dcterms:created>
  <dcterms:modified xsi:type="dcterms:W3CDTF">2018-05-02T14:45:57Z</dcterms:modified>
</cp:coreProperties>
</file>