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1" r:id="rId2"/>
    <p:sldId id="262" r:id="rId3"/>
    <p:sldId id="263" r:id="rId4"/>
    <p:sldId id="264" r:id="rId5"/>
    <p:sldId id="267" r:id="rId6"/>
    <p:sldId id="279" r:id="rId7"/>
    <p:sldId id="280" r:id="rId8"/>
    <p:sldId id="281" r:id="rId9"/>
    <p:sldId id="265" r:id="rId10"/>
    <p:sldId id="271" r:id="rId11"/>
    <p:sldId id="278" r:id="rId12"/>
    <p:sldId id="282" r:id="rId13"/>
    <p:sldId id="283" r:id="rId14"/>
    <p:sldId id="266" r:id="rId15"/>
    <p:sldId id="258" r:id="rId16"/>
    <p:sldId id="274" r:id="rId17"/>
    <p:sldId id="277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yip-test.net/photos/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go.mail.ru/search_images?rch=e&amp;type=all&amp;is=0&amp;q=%D0%BF%D0%BB%D1%8D%D0%B5%D1%80,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1" name="Picture 5" descr="2578dc2d366e91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584" y="285728"/>
            <a:ext cx="8616856" cy="628654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142976" y="500042"/>
            <a:ext cx="7015186" cy="2062103"/>
          </a:xfrm>
          <a:prstGeom prst="rect">
            <a:avLst/>
          </a:prstGeom>
          <a:solidFill>
            <a:srgbClr val="FFFF99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Электронные образовательные ресурсы (ЭОР)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учебные материалы,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воспроизведения которых используются электронные устройства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304800" y="3214686"/>
            <a:ext cx="3081338" cy="107721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Видеофильмы,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звукозаписи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304800" y="4500570"/>
            <a:ext cx="2820785" cy="95410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-плеер,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магнитофон</a:t>
            </a:r>
          </a:p>
        </p:txBody>
      </p:sp>
      <p:pic>
        <p:nvPicPr>
          <p:cNvPr id="9221" name="Picture 15" descr="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35756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5643570" y="5143512"/>
            <a:ext cx="314327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23" name="Picture 18" descr="070826_geek_mp3_play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643446"/>
            <a:ext cx="1181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AutoShape 19"/>
          <p:cNvSpPr>
            <a:spLocks noChangeArrowheads="1"/>
          </p:cNvSpPr>
          <p:nvPr/>
        </p:nvSpPr>
        <p:spPr bwMode="auto">
          <a:xfrm>
            <a:off x="4343400" y="4800600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8" grpId="1" animBg="1"/>
      <p:bldP spid="9219" grpId="0" animBg="1"/>
      <p:bldP spid="9219" grpId="1" animBg="1"/>
      <p:bldP spid="9220" grpId="0" animBg="1"/>
      <p:bldP spid="9220" grpId="1" animBg="1"/>
      <p:bldP spid="9222" grpId="0"/>
      <p:bldP spid="9222" grpId="1"/>
      <p:bldP spid="9224" grpId="0" animBg="1"/>
      <p:bldP spid="92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9406" t="10499" r="20743" b="35121"/>
          <a:stretch>
            <a:fillRect/>
          </a:stretch>
        </p:blipFill>
        <p:spPr bwMode="auto">
          <a:xfrm>
            <a:off x="428596" y="357166"/>
            <a:ext cx="47149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screen"/>
          <a:srcRect l="16825" t="11629" r="26551"/>
          <a:stretch>
            <a:fillRect/>
          </a:stretch>
        </p:blipFill>
        <p:spPr bwMode="auto">
          <a:xfrm>
            <a:off x="357158" y="3214686"/>
            <a:ext cx="32400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 l="31502" t="11579" r="33221" b="35845"/>
          <a:stretch>
            <a:fillRect/>
          </a:stretch>
        </p:blipFill>
        <p:spPr bwMode="auto">
          <a:xfrm>
            <a:off x="5286380" y="428604"/>
            <a:ext cx="3240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screen"/>
          <a:srcRect t="10074" r="28844" b="16033"/>
          <a:stretch>
            <a:fillRect/>
          </a:stretch>
        </p:blipFill>
        <p:spPr bwMode="auto">
          <a:xfrm>
            <a:off x="5357818" y="3714752"/>
            <a:ext cx="3240000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6"/>
          <a:srcRect l="25009" t="10475" r="22818" b="50614"/>
          <a:stretch>
            <a:fillRect/>
          </a:stretch>
        </p:blipFill>
        <p:spPr bwMode="auto">
          <a:xfrm>
            <a:off x="2786050" y="2428868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8001056" cy="51398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просмотра телевизионных передач и видеофильмов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просмотра телевизионных передач и видеофильмов используют телевизоры с размером экрана по диагонали 59 - 69 см. Высота их установки должна составлять 1 - 1,3 м.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просмотре телепередач детей располагают на расстоянии не ближе 2 - 3 м и не дальше 5 - 5,5 м от экрана. Стулья устанавливают в 4 - 5 рядов (из расчета на одну группу); расстояние между рядами стульев должно быть 0,5 - 0,6 м. Детей рассаживают с учетом их роста.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001420" y="85723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01056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просмотра телевизионных передач и видеофильмов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Непрерывная длительность просмотра телепередач и диафильмов в младшей и средней группах - не более 20 мин., в старшей и подготовительной - не более 30 мин. Просмотр телепередач для детей дошкольного возраста допускается не чаще 2 раз в день (в первую и вторую половину дня). Экран телевизора должен быть на уровне глаз сидящего ребенка или чуть ниже. Если ребенок носит очки, то во время передачи их следует обязательно надеть.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Просмотр телепередач в вечернее время проводят при искусственном освещении групповой верхним светом или местным источником света (бра или настольная лампа), размещенным вне поля зрения детей. Во избежание отражения солнечных бликов на экране в дневные часы окна следует закрывать легкими светлыми шторами.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/>
          <a:lstStyle/>
          <a:p>
            <a:pPr algn="ctr"/>
            <a:r>
              <a:rPr lang="ru-RU" dirty="0"/>
              <a:t>ПЕРИОДИЧНОСТЬ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71612"/>
            <a:ext cx="8183880" cy="457203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 - образовательную деятельность с использованием компьютеров для детей 5-7 лет следует проводить не более одного раза в течение дня и не чаще трех раз в неделю в дни наиболее высокой работоспособности: во вторник, среду и четверг. После работы с компьютером с детьми проводят гимнастику для глаз.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1"/>
          <p:cNvSpPr>
            <a:spLocks noChangeArrowheads="1"/>
          </p:cNvSpPr>
          <p:nvPr/>
        </p:nvSpPr>
        <p:spPr bwMode="auto">
          <a:xfrm>
            <a:off x="152400" y="2286000"/>
            <a:ext cx="7010400" cy="4572000"/>
          </a:xfrm>
          <a:prstGeom prst="ellipse">
            <a:avLst/>
          </a:prstGeom>
          <a:solidFill>
            <a:srgbClr val="FFCC66"/>
          </a:soli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501122" cy="50006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Основные направления развития ИКТ в условиях ДОУ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8596" y="1285860"/>
            <a:ext cx="2928958" cy="84774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Обучение работе на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 компьютере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357290" y="1142984"/>
            <a:ext cx="1285884" cy="114300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1214414" y="1000108"/>
            <a:ext cx="1428760" cy="131921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714480" y="2285992"/>
            <a:ext cx="3071834" cy="1309694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Средство развития 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воспитания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ребенка 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000232" y="3786190"/>
            <a:ext cx="3000396" cy="1152524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Средство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интерактивного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обучения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357290" y="5072074"/>
            <a:ext cx="3857652" cy="1143000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Средство мониторинга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за усвоением программы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457200" y="2743200"/>
            <a:ext cx="1524000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ИКТ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5572132" y="928670"/>
            <a:ext cx="30003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Использование ИКТ </a:t>
            </a:r>
          </a:p>
          <a:p>
            <a:pPr algn="ctr"/>
            <a:r>
              <a:rPr lang="ru-RU" sz="2000" b="1" u="sng" dirty="0">
                <a:solidFill>
                  <a:srgbClr val="FF3300"/>
                </a:solidFill>
                <a:latin typeface="Times New Roman" pitchFamily="18" charset="0"/>
              </a:rPr>
              <a:t>не предусматривает</a:t>
            </a:r>
            <a:r>
              <a:rPr lang="ru-RU" sz="20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обучение детей основам информатики и вычислительной техники</a:t>
            </a:r>
          </a:p>
        </p:txBody>
      </p:sp>
      <p:sp>
        <p:nvSpPr>
          <p:cNvPr id="8204" name="AutoShape 13"/>
          <p:cNvSpPr>
            <a:spLocks noChangeArrowheads="1"/>
          </p:cNvSpPr>
          <p:nvPr/>
        </p:nvSpPr>
        <p:spPr bwMode="auto">
          <a:xfrm>
            <a:off x="3429000" y="1571612"/>
            <a:ext cx="1752600" cy="357190"/>
          </a:xfrm>
          <a:prstGeom prst="rightArrow">
            <a:avLst>
              <a:gd name="adj1" fmla="val 50000"/>
              <a:gd name="adj2" fmla="val 958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AutoShape 15"/>
          <p:cNvSpPr>
            <a:spLocks noChangeArrowheads="1"/>
          </p:cNvSpPr>
          <p:nvPr/>
        </p:nvSpPr>
        <p:spPr bwMode="auto">
          <a:xfrm>
            <a:off x="5786446" y="4286256"/>
            <a:ext cx="2857520" cy="1128714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Дидактические 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компьютерные игры</a:t>
            </a:r>
          </a:p>
        </p:txBody>
      </p:sp>
      <p:sp>
        <p:nvSpPr>
          <p:cNvPr id="8206" name="AutoShape 16"/>
          <p:cNvSpPr>
            <a:spLocks noChangeArrowheads="1"/>
          </p:cNvSpPr>
          <p:nvPr/>
        </p:nvSpPr>
        <p:spPr bwMode="auto">
          <a:xfrm>
            <a:off x="5715008" y="2928934"/>
            <a:ext cx="2786082" cy="1214446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Развивающие 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компьютерные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 игры </a:t>
            </a:r>
          </a:p>
        </p:txBody>
      </p:sp>
      <p:sp>
        <p:nvSpPr>
          <p:cNvPr id="8208" name="AutoShape 19"/>
          <p:cNvSpPr>
            <a:spLocks noChangeArrowheads="1"/>
          </p:cNvSpPr>
          <p:nvPr/>
        </p:nvSpPr>
        <p:spPr bwMode="auto">
          <a:xfrm>
            <a:off x="5715008" y="5638800"/>
            <a:ext cx="2928958" cy="933472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Компьютерные игры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 для индивидуальной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 работы с ребенком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animBg="1"/>
      <p:bldP spid="8199" grpId="0" animBg="1"/>
      <p:bldP spid="8200" grpId="0" animBg="1"/>
      <p:bldP spid="8201" grpId="0" animBg="1"/>
      <p:bldP spid="8203" grpId="0"/>
      <p:bldP spid="8205" grpId="0" animBg="1"/>
      <p:bldP spid="8206" grpId="0" animBg="1"/>
      <p:bldP spid="82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183880" cy="135732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интерактивных материалов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785926"/>
            <a:ext cx="8183880" cy="42862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материалы: </a:t>
            </a:r>
          </a:p>
          <a:p>
            <a:pPr>
              <a:lnSpc>
                <a:spcPct val="9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увеличить восприятие материала; </a:t>
            </a:r>
          </a:p>
          <a:p>
            <a:pPr>
              <a:lnSpc>
                <a:spcPct val="90000"/>
              </a:lnSpc>
              <a:buSzTx/>
              <a:buFont typeface="Symbol" pitchFamily="18" charset="2"/>
              <a:buChar char=""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обеспечивают наглядность; </a:t>
            </a:r>
          </a:p>
          <a:p>
            <a:pPr>
              <a:lnSpc>
                <a:spcPct val="90000"/>
              </a:lnSpc>
              <a:buSzTx/>
              <a:buFont typeface="Symbol" pitchFamily="18" charset="2"/>
              <a:buChar char=""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повышает непроизвольное внимание детей, помогает развить произвольное; </a:t>
            </a:r>
          </a:p>
          <a:p>
            <a:pPr>
              <a:lnSpc>
                <a:spcPct val="9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побуждает детей к поисковой и познавательной деятельности; </a:t>
            </a:r>
          </a:p>
          <a:p>
            <a:pPr>
              <a:lnSpc>
                <a:spcPct val="9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эффективному усвоению материала, развитию памяти, воображения, творчества детей. </a:t>
            </a:r>
          </a:p>
          <a:p>
            <a:pPr>
              <a:lnSpc>
                <a:spcPct val="9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иллюстративного материала к НОД</a:t>
            </a:r>
          </a:p>
          <a:p>
            <a:pPr>
              <a:lnSpc>
                <a:spcPct val="90000"/>
              </a:lnSpc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дидактических игр</a:t>
            </a:r>
          </a:p>
          <a:p>
            <a:pPr>
              <a:lnSpc>
                <a:spcPct val="90000"/>
              </a:lnSpc>
            </a:pP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96296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в использовании ИКТ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8183880" cy="293237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Материальная база ДОУ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здоровья детей.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Недостаточная ИКТ – компетентность педагога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7108" name="Picture 4" descr="0_6c695_907211c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1643050"/>
            <a:ext cx="7975671" cy="466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70" y="500042"/>
            <a:ext cx="5957902" cy="2928958"/>
          </a:xfrm>
        </p:spPr>
        <p:txBody>
          <a:bodyPr>
            <a:normAutofit/>
          </a:bodyPr>
          <a:lstStyle/>
          <a:p>
            <a:pPr algn="ctr"/>
            <a:r>
              <a:rPr lang="ru-RU" sz="3700" dirty="0"/>
              <a:t>Использование </a:t>
            </a:r>
            <a:br>
              <a:rPr lang="ru-RU" sz="3700" dirty="0"/>
            </a:br>
            <a:r>
              <a:rPr lang="ru-RU" sz="3700" dirty="0"/>
              <a:t>информационно-коммуникационных технологий </a:t>
            </a:r>
            <a:br>
              <a:rPr lang="ru-RU" sz="3700" dirty="0"/>
            </a:br>
            <a:r>
              <a:rPr lang="ru-RU" sz="3700" dirty="0"/>
              <a:t>в ДОУ</a:t>
            </a:r>
          </a:p>
        </p:txBody>
      </p:sp>
      <p:pic>
        <p:nvPicPr>
          <p:cNvPr id="4100" name="Picture 4" descr="pic_1346934769vP8Up87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57166"/>
            <a:ext cx="76962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что-то не можете объяснить шестилетнему ребёнку, вы сами этого не понимаете</a:t>
            </a:r>
            <a:r>
              <a:rPr lang="ru-RU" sz="3100" b="0" i="1" dirty="0"/>
              <a:t>.</a:t>
            </a:r>
            <a:br>
              <a:rPr lang="ru-RU" sz="2800" b="0" i="1" dirty="0"/>
            </a:br>
            <a:r>
              <a:rPr lang="ru-RU" sz="3200" i="1" dirty="0"/>
              <a:t>                                 </a:t>
            </a:r>
            <a:r>
              <a:rPr lang="ru-RU" sz="2400" b="0" i="1" dirty="0">
                <a:solidFill>
                  <a:srgbClr val="FF0000"/>
                </a:solidFill>
              </a:rPr>
              <a:t>Альберт Эйнштейн</a:t>
            </a:r>
            <a:endParaRPr lang="ru-RU" sz="2900" b="0" i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000240"/>
            <a:ext cx="8358246" cy="4286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 в ДОУ -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актуальная проблема современного дошкольного воспитания. </a:t>
            </a:r>
          </a:p>
        </p:txBody>
      </p:sp>
      <p:pic>
        <p:nvPicPr>
          <p:cNvPr id="5125" name="Picture 5" descr="2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4038600"/>
            <a:ext cx="3733800" cy="2062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8183880" cy="169450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своей работе педагог может использовать следующие средства информационно-коммуникативных технологий: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2214554"/>
            <a:ext cx="7696200" cy="37766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>
              <a:lnSpc>
                <a:spcPct val="90000"/>
              </a:lnSpc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pPr>
              <a:lnSpc>
                <a:spcPct val="90000"/>
              </a:lnSpc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Телевизор</a:t>
            </a:r>
          </a:p>
          <a:p>
            <a:pPr>
              <a:lnSpc>
                <a:spcPct val="90000"/>
              </a:lnSpc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Магнитофон</a:t>
            </a:r>
          </a:p>
          <a:p>
            <a:pPr>
              <a:lnSpc>
                <a:spcPct val="90000"/>
              </a:lnSpc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Фотоаппарат</a:t>
            </a:r>
          </a:p>
          <a:p>
            <a:pPr>
              <a:lnSpc>
                <a:spcPct val="90000"/>
              </a:lnSpc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Видеокамера</a:t>
            </a:r>
          </a:p>
          <a:p>
            <a:pPr>
              <a:lnSpc>
                <a:spcPct val="90000"/>
              </a:lnSpc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Электронные доски </a:t>
            </a:r>
          </a:p>
          <a:p>
            <a:pPr>
              <a:lnSpc>
                <a:spcPct val="90000"/>
              </a:lnSpc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Видеомагнитофон, DVD плейер </a:t>
            </a:r>
          </a:p>
          <a:p>
            <a:pPr>
              <a:lnSpc>
                <a:spcPct val="90000"/>
              </a:lnSpc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Мультимедийный проектор</a:t>
            </a:r>
          </a:p>
          <a:p>
            <a:pPr>
              <a:lnSpc>
                <a:spcPct val="90000"/>
              </a:lnSpc>
            </a:pPr>
            <a:endParaRPr lang="ru-RU" sz="27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700" dirty="0"/>
          </a:p>
        </p:txBody>
      </p:sp>
      <p:pic>
        <p:nvPicPr>
          <p:cNvPr id="8196" name="Picture 4" descr="i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3424238" cy="25681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857388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 применения 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ИКТ 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педагогами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571744"/>
            <a:ext cx="8183880" cy="30718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документации.</a:t>
            </a:r>
          </a:p>
          <a:p>
            <a:pPr marL="514350" indent="-51435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981075" indent="-449263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Календарные планы</a:t>
            </a:r>
          </a:p>
          <a:p>
            <a:pPr marL="981075" indent="-449263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Перспективные планы</a:t>
            </a:r>
          </a:p>
          <a:p>
            <a:pPr marL="981075" indent="-449263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496"/>
            <a:ext cx="8183880" cy="3177544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Методическая работа, </a:t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квалификации </a:t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842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 применения 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ИКТ 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педагогами ДОУ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43182"/>
            <a:ext cx="8183880" cy="2214578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solidFill>
                  <a:srgbClr val="002060"/>
                </a:solidFill>
              </a:rPr>
              <a:t>3</a:t>
            </a:r>
            <a:r>
              <a:rPr lang="ru-RU" sz="3200" b="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Воспитательно-образовательный процесс.</a:t>
            </a:r>
            <a:br>
              <a:rPr lang="ru-RU" sz="3200" i="1" dirty="0">
                <a:solidFill>
                  <a:srgbClr val="002060"/>
                </a:solidFill>
                <a:cs typeface="Times New Roman" pitchFamily="18" charset="0"/>
              </a:rPr>
            </a:br>
            <a:br>
              <a:rPr lang="ru-RU" sz="2700" dirty="0">
                <a:solidFill>
                  <a:srgbClr val="002060"/>
                </a:solidFill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413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 применения 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ИКТ 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педагогами ДОУ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14554"/>
            <a:ext cx="8283922" cy="414340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Фотографии;</a:t>
            </a:r>
            <a:b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Видеоролики;</a:t>
            </a:r>
            <a:b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Видеофрагменты (фильмов, сказок, мультфильмов);</a:t>
            </a:r>
            <a:b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 (электронные книги, электронные выставки);</a:t>
            </a:r>
            <a:b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 создание коллекций цифровых фотографий и мультфильмов.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7556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мультимедийной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поддержкой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включать следующие интерактивные материалы: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183880" cy="162306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Особое место при использовании ИКТ занимает работа с родителями: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500306"/>
            <a:ext cx="8183880" cy="335758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Возможность продемонстрировать любые документы, фотоматериалы;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Оптимальное сочетание индивидуальной работы с групповой;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Использование ИКТ при проведении родительских собраний. </a:t>
            </a:r>
            <a:endParaRPr lang="en-US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158</TotalTime>
  <Words>539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Impact</vt:lpstr>
      <vt:lpstr>Symbol</vt:lpstr>
      <vt:lpstr>Times New Roman</vt:lpstr>
      <vt:lpstr>Verdana</vt:lpstr>
      <vt:lpstr>Wingdings</vt:lpstr>
      <vt:lpstr>Wingdings 2</vt:lpstr>
      <vt:lpstr>Аспект</vt:lpstr>
      <vt:lpstr>Презентация PowerPoint</vt:lpstr>
      <vt:lpstr>Использование  информационно-коммуникационных технологий  в ДОУ</vt:lpstr>
      <vt:lpstr>Если вы что-то не можете объяснить шестилетнему ребёнку, вы сами этого не понимаете.                                  Альберт Эйнштейн</vt:lpstr>
      <vt:lpstr>В своей работе педагог может использовать следующие средства информационно-коммуникативных технологий:</vt:lpstr>
      <vt:lpstr>Области применения  ИКТ  педагогами ДОУ</vt:lpstr>
      <vt:lpstr>2. Методическая работа,  повышение  квалификации  педагога. </vt:lpstr>
      <vt:lpstr>3. Воспитательно-образовательный процесс.  </vt:lpstr>
      <vt:lpstr>    Фотографии; Видеоролики; Видеофрагменты (фильмов, сказок, мультфильмов); Презентации (электронные книги, электронные выставки); Возможно создание коллекций цифровых фотографий и мультфильмов. </vt:lpstr>
      <vt:lpstr>Особое место при использовании ИКТ занимает работа с родителями: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ПЕРИОДИЧНОСТЬ</vt:lpstr>
      <vt:lpstr>Основные направления развития ИКТ в условиях ДОУ</vt:lpstr>
      <vt:lpstr>Преимущества использования интерактивных материалов </vt:lpstr>
      <vt:lpstr>Проблемы в использовании ИКТ.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информационно-коммуникационных технологий  в ДОУ</dc:title>
  <dc:creator>Рыбка</dc:creator>
  <cp:lastModifiedBy>Алексей и Марина</cp:lastModifiedBy>
  <cp:revision>28</cp:revision>
  <dcterms:created xsi:type="dcterms:W3CDTF">2015-09-21T11:50:18Z</dcterms:created>
  <dcterms:modified xsi:type="dcterms:W3CDTF">2018-05-26T20:41:55Z</dcterms:modified>
</cp:coreProperties>
</file>