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61" r:id="rId2"/>
    <p:sldId id="262" r:id="rId3"/>
    <p:sldId id="263" r:id="rId4"/>
    <p:sldId id="264" r:id="rId5"/>
    <p:sldId id="267" r:id="rId6"/>
    <p:sldId id="279" r:id="rId7"/>
    <p:sldId id="280" r:id="rId8"/>
    <p:sldId id="281" r:id="rId9"/>
    <p:sldId id="265" r:id="rId10"/>
    <p:sldId id="271" r:id="rId11"/>
    <p:sldId id="278" r:id="rId12"/>
    <p:sldId id="282" r:id="rId13"/>
    <p:sldId id="283" r:id="rId14"/>
    <p:sldId id="266" r:id="rId15"/>
    <p:sldId id="258" r:id="rId16"/>
    <p:sldId id="274" r:id="rId17"/>
    <p:sldId id="277" r:id="rId18"/>
    <p:sldId id="27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27.05.2018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hyip-test.net/photos/4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hyperlink" Target="http://go.mail.ru/search_images?rch=e&amp;type=all&amp;is=0&amp;q=%D0%BF%D0%BB%D1%8D%D0%B5%D1%80,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5061" name="Picture 5" descr="2578dc2d366e91_bi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584" y="285728"/>
            <a:ext cx="8616856" cy="6286544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7"/>
          <p:cNvSpPr txBox="1">
            <a:spLocks noChangeArrowheads="1"/>
          </p:cNvSpPr>
          <p:nvPr/>
        </p:nvSpPr>
        <p:spPr bwMode="auto">
          <a:xfrm>
            <a:off x="1142976" y="500042"/>
            <a:ext cx="7015186" cy="2062103"/>
          </a:xfrm>
          <a:prstGeom prst="rect">
            <a:avLst/>
          </a:prstGeom>
          <a:solidFill>
            <a:srgbClr val="FFFF99"/>
          </a:solidFill>
          <a:ln w="28575">
            <a:solidFill>
              <a:srgbClr val="FF33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5050"/>
                </a:solidFill>
                <a:latin typeface="Times New Roman" pitchFamily="18" charset="0"/>
                <a:cs typeface="Times New Roman" pitchFamily="18" charset="0"/>
              </a:rPr>
              <a:t>Электронные образовательные ресурсы (ЭОР)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учебные материалы,</a:t>
            </a: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для воспроизведения которых используются электронные устройства</a:t>
            </a:r>
          </a:p>
        </p:txBody>
      </p:sp>
      <p:sp>
        <p:nvSpPr>
          <p:cNvPr id="9219" name="Text Box 9"/>
          <p:cNvSpPr txBox="1">
            <a:spLocks noChangeArrowheads="1"/>
          </p:cNvSpPr>
          <p:nvPr/>
        </p:nvSpPr>
        <p:spPr bwMode="auto">
          <a:xfrm>
            <a:off x="304800" y="3214686"/>
            <a:ext cx="3081338" cy="1077218"/>
          </a:xfrm>
          <a:prstGeom prst="rect">
            <a:avLst/>
          </a:prstGeom>
          <a:noFill/>
          <a:ln w="28575">
            <a:solidFill>
              <a:srgbClr val="FF33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</a:rPr>
              <a:t>Видеофильмы,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</a:rPr>
              <a:t>звукозаписи</a:t>
            </a:r>
          </a:p>
        </p:txBody>
      </p:sp>
      <p:sp>
        <p:nvSpPr>
          <p:cNvPr id="9220" name="Text Box 10"/>
          <p:cNvSpPr txBox="1">
            <a:spLocks noChangeArrowheads="1"/>
          </p:cNvSpPr>
          <p:nvPr/>
        </p:nvSpPr>
        <p:spPr bwMode="auto">
          <a:xfrm>
            <a:off x="304800" y="4500570"/>
            <a:ext cx="2820785" cy="954107"/>
          </a:xfrm>
          <a:prstGeom prst="rect">
            <a:avLst/>
          </a:prstGeom>
          <a:noFill/>
          <a:ln w="28575">
            <a:solidFill>
              <a:srgbClr val="FF33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DVD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-плеер,</a:t>
            </a:r>
          </a:p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магнитофон</a:t>
            </a:r>
          </a:p>
        </p:txBody>
      </p:sp>
      <p:pic>
        <p:nvPicPr>
          <p:cNvPr id="9221" name="Picture 15" descr="4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5074" y="3357562"/>
            <a:ext cx="178595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Text Box 16"/>
          <p:cNvSpPr txBox="1">
            <a:spLocks noChangeArrowheads="1"/>
          </p:cNvSpPr>
          <p:nvPr/>
        </p:nvSpPr>
        <p:spPr bwMode="auto">
          <a:xfrm>
            <a:off x="5643570" y="5143512"/>
            <a:ext cx="314327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Компьютер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9223" name="Picture 18" descr="070826_geek_mp3_player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14678" y="4643446"/>
            <a:ext cx="118110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4" name="AutoShape 19"/>
          <p:cNvSpPr>
            <a:spLocks noChangeArrowheads="1"/>
          </p:cNvSpPr>
          <p:nvPr/>
        </p:nvSpPr>
        <p:spPr bwMode="auto">
          <a:xfrm>
            <a:off x="4343400" y="4800600"/>
            <a:ext cx="1295400" cy="457200"/>
          </a:xfrm>
          <a:prstGeom prst="rightArrow">
            <a:avLst>
              <a:gd name="adj1" fmla="val 50000"/>
              <a:gd name="adj2" fmla="val 70833"/>
            </a:avLst>
          </a:prstGeom>
          <a:solidFill>
            <a:srgbClr val="CC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nimBg="1"/>
      <p:bldP spid="9218" grpId="1" animBg="1"/>
      <p:bldP spid="9219" grpId="0" animBg="1"/>
      <p:bldP spid="9219" grpId="1" animBg="1"/>
      <p:bldP spid="9220" grpId="0" animBg="1"/>
      <p:bldP spid="9220" grpId="1" animBg="1"/>
      <p:bldP spid="9222" grpId="0"/>
      <p:bldP spid="9222" grpId="1"/>
      <p:bldP spid="9224" grpId="0" animBg="1"/>
      <p:bldP spid="9224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 l="19406" t="10499" r="20743" b="35121"/>
          <a:stretch>
            <a:fillRect/>
          </a:stretch>
        </p:blipFill>
        <p:spPr bwMode="auto">
          <a:xfrm>
            <a:off x="428596" y="357166"/>
            <a:ext cx="4714908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3" cstate="screen"/>
          <a:srcRect l="16825" t="11629" r="26551"/>
          <a:stretch>
            <a:fillRect/>
          </a:stretch>
        </p:blipFill>
        <p:spPr bwMode="auto">
          <a:xfrm>
            <a:off x="357158" y="3214686"/>
            <a:ext cx="3240000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4"/>
          <a:srcRect l="31502" t="11579" r="33221" b="35845"/>
          <a:stretch>
            <a:fillRect/>
          </a:stretch>
        </p:blipFill>
        <p:spPr bwMode="auto">
          <a:xfrm>
            <a:off x="5286380" y="428604"/>
            <a:ext cx="3240000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5" cstate="screen"/>
          <a:srcRect t="10074" r="28844" b="16033"/>
          <a:stretch>
            <a:fillRect/>
          </a:stretch>
        </p:blipFill>
        <p:spPr bwMode="auto">
          <a:xfrm>
            <a:off x="5357818" y="3714752"/>
            <a:ext cx="3240000" cy="2357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6"/>
          <a:srcRect l="25009" t="10475" r="22818" b="50614"/>
          <a:stretch>
            <a:fillRect/>
          </a:stretch>
        </p:blipFill>
        <p:spPr bwMode="auto">
          <a:xfrm>
            <a:off x="2786050" y="2428868"/>
            <a:ext cx="2643206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642918"/>
            <a:ext cx="8001056" cy="5139869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Требования к организации просмотра телевизионных передач и видеофильмов</a:t>
            </a:r>
          </a:p>
          <a:p>
            <a:pPr algn="ctr"/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Для просмотра телевизионных передач и видеофильмов используют телевизоры с размером экрана по диагонали 59 - 69 см. Высота их установки должна составлять 1 - 1,3 м. 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При просмотре телепередач детей располагают на расстоянии не ближе 2 - 3 м и не дальше 5 - 5,5 м от экрана. Стулья устанавливают в 4 - 5 рядов (из расчета на одну группу); расстояние между рядами стульев должно быть 0,5 - 0,6 м. Детей рассаживают с учетом их роста.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001420" y="857232"/>
            <a:ext cx="45719" cy="45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571480"/>
            <a:ext cx="8001056" cy="489364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Требования к организации просмотра телевизионных передач и видеофильмов</a:t>
            </a:r>
          </a:p>
          <a:p>
            <a:pPr algn="ctr"/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Непрерывная длительность просмотра телепередач и диафильмов в младшей и средней группах - не более 20 мин., в старшей и подготовительной - не более 30 мин. Просмотр телепередач для детей дошкольного возраста допускается не чаще 2 раз в день (в первую и вторую половину дня). Экран телевизора должен быть на уровне глаз сидящего ребенка или чуть ниже. Если ребенок носит очки, то во время передачи их следует обязательно надеть.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Просмотр телепередач в вечернее время проводят при искусственном освещении групповой верхним светом или местным источником света (бра или настольная лампа), размещенным вне поля зрения детей. Во избежание отражения солнечных бликов на экране в дневные часы окна следует закрывать легкими светлыми шторами.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571472" y="428604"/>
            <a:ext cx="8183880" cy="1051560"/>
          </a:xfrm>
        </p:spPr>
        <p:txBody>
          <a:bodyPr/>
          <a:lstStyle/>
          <a:p>
            <a:pPr algn="ctr"/>
            <a:r>
              <a:rPr lang="ru-RU" dirty="0"/>
              <a:t>ПЕРИОДИЧНОСТЬ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571472" y="1571612"/>
            <a:ext cx="8183880" cy="4572032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Непрерывно - образовательную деятельность с использованием компьютеров для детей 5-7 лет следует проводить не более одного раза в течение дня и не чаще трех раз в неделю в дни наиболее высокой работоспособности: во вторник, среду и четверг. После работы с компьютером с детьми проводят гимнастику для глаз.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Oval 11"/>
          <p:cNvSpPr>
            <a:spLocks noChangeArrowheads="1"/>
          </p:cNvSpPr>
          <p:nvPr/>
        </p:nvSpPr>
        <p:spPr bwMode="auto">
          <a:xfrm>
            <a:off x="152400" y="2286000"/>
            <a:ext cx="7010400" cy="4572000"/>
          </a:xfrm>
          <a:prstGeom prst="ellipse">
            <a:avLst/>
          </a:prstGeom>
          <a:solidFill>
            <a:srgbClr val="FFCC66"/>
          </a:solidFill>
          <a:ln w="9525">
            <a:solidFill>
              <a:srgbClr val="FF99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428604"/>
            <a:ext cx="8501122" cy="500066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</a:rPr>
              <a:t>Основные направления развития ИКТ в условиях ДОУ</a:t>
            </a: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428596" y="1285860"/>
            <a:ext cx="2928958" cy="847740"/>
          </a:xfrm>
          <a:prstGeom prst="roundRect">
            <a:avLst/>
          </a:prstGeom>
          <a:solidFill>
            <a:srgbClr val="FFFFCC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latin typeface="Times New Roman" pitchFamily="18" charset="0"/>
              </a:rPr>
              <a:t>Обучение работе на</a:t>
            </a:r>
            <a:br>
              <a:rPr lang="ru-RU" sz="2400" b="1" dirty="0">
                <a:latin typeface="Times New Roman" pitchFamily="18" charset="0"/>
              </a:rPr>
            </a:br>
            <a:r>
              <a:rPr lang="ru-RU" sz="2400" b="1" dirty="0">
                <a:latin typeface="Times New Roman" pitchFamily="18" charset="0"/>
              </a:rPr>
              <a:t> компьютере</a:t>
            </a:r>
          </a:p>
        </p:txBody>
      </p:sp>
      <p:sp>
        <p:nvSpPr>
          <p:cNvPr id="8197" name="Line 5"/>
          <p:cNvSpPr>
            <a:spLocks noChangeShapeType="1"/>
          </p:cNvSpPr>
          <p:nvPr/>
        </p:nvSpPr>
        <p:spPr bwMode="auto">
          <a:xfrm>
            <a:off x="1357290" y="1142984"/>
            <a:ext cx="1285884" cy="1143008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198" name="Line 6"/>
          <p:cNvSpPr>
            <a:spLocks noChangeShapeType="1"/>
          </p:cNvSpPr>
          <p:nvPr/>
        </p:nvSpPr>
        <p:spPr bwMode="auto">
          <a:xfrm flipH="1">
            <a:off x="1214414" y="1000108"/>
            <a:ext cx="1428760" cy="131921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199" name="AutoShape 7"/>
          <p:cNvSpPr>
            <a:spLocks noChangeArrowheads="1"/>
          </p:cNvSpPr>
          <p:nvPr/>
        </p:nvSpPr>
        <p:spPr bwMode="auto">
          <a:xfrm>
            <a:off x="1714480" y="2285992"/>
            <a:ext cx="3071834" cy="1309694"/>
          </a:xfrm>
          <a:prstGeom prst="flowChartAlternateProcess">
            <a:avLst/>
          </a:prstGeom>
          <a:solidFill>
            <a:srgbClr val="FFFFCC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</a:rPr>
              <a:t>Средство развития и 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</a:rPr>
              <a:t>воспитания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</a:rPr>
              <a:t>ребенка </a:t>
            </a:r>
          </a:p>
        </p:txBody>
      </p:sp>
      <p:sp>
        <p:nvSpPr>
          <p:cNvPr id="8200" name="AutoShape 8"/>
          <p:cNvSpPr>
            <a:spLocks noChangeArrowheads="1"/>
          </p:cNvSpPr>
          <p:nvPr/>
        </p:nvSpPr>
        <p:spPr bwMode="auto">
          <a:xfrm>
            <a:off x="2000232" y="3786190"/>
            <a:ext cx="3000396" cy="1152524"/>
          </a:xfrm>
          <a:prstGeom prst="flowChartAlternateProcess">
            <a:avLst/>
          </a:prstGeom>
          <a:solidFill>
            <a:srgbClr val="FFFFCC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</a:rPr>
              <a:t>Средство 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</a:rPr>
              <a:t>интерактивного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</a:rPr>
              <a:t> обучения</a:t>
            </a:r>
          </a:p>
        </p:txBody>
      </p:sp>
      <p:sp>
        <p:nvSpPr>
          <p:cNvPr id="8201" name="AutoShape 9"/>
          <p:cNvSpPr>
            <a:spLocks noChangeArrowheads="1"/>
          </p:cNvSpPr>
          <p:nvPr/>
        </p:nvSpPr>
        <p:spPr bwMode="auto">
          <a:xfrm>
            <a:off x="1357290" y="5072074"/>
            <a:ext cx="3857652" cy="1143000"/>
          </a:xfrm>
          <a:prstGeom prst="flowChartAlternateProcess">
            <a:avLst/>
          </a:prstGeom>
          <a:solidFill>
            <a:srgbClr val="FFFFCC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</a:rPr>
              <a:t>Средство мониторинга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</a:rPr>
              <a:t> за усвоением программы</a:t>
            </a:r>
          </a:p>
        </p:txBody>
      </p:sp>
      <p:sp>
        <p:nvSpPr>
          <p:cNvPr id="8202" name="WordArt 10"/>
          <p:cNvSpPr>
            <a:spLocks noChangeArrowheads="1" noChangeShapeType="1" noTextEdit="1"/>
          </p:cNvSpPr>
          <p:nvPr/>
        </p:nvSpPr>
        <p:spPr bwMode="auto">
          <a:xfrm>
            <a:off x="457200" y="2743200"/>
            <a:ext cx="1524000" cy="28956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666699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ИКТ</a:t>
            </a:r>
          </a:p>
        </p:txBody>
      </p:sp>
      <p:sp>
        <p:nvSpPr>
          <p:cNvPr id="8203" name="Rectangle 12"/>
          <p:cNvSpPr>
            <a:spLocks noChangeArrowheads="1"/>
          </p:cNvSpPr>
          <p:nvPr/>
        </p:nvSpPr>
        <p:spPr bwMode="auto">
          <a:xfrm>
            <a:off x="5572132" y="928670"/>
            <a:ext cx="300039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</a:rPr>
              <a:t>Использование ИКТ </a:t>
            </a:r>
          </a:p>
          <a:p>
            <a:pPr algn="ctr"/>
            <a:r>
              <a:rPr lang="ru-RU" sz="2000" b="1" u="sng" dirty="0">
                <a:solidFill>
                  <a:srgbClr val="FF3300"/>
                </a:solidFill>
                <a:latin typeface="Times New Roman" pitchFamily="18" charset="0"/>
              </a:rPr>
              <a:t>не предусматривает</a:t>
            </a:r>
            <a:r>
              <a:rPr lang="ru-RU" sz="2000" b="1" dirty="0">
                <a:latin typeface="Times New Roman" pitchFamily="18" charset="0"/>
              </a:rPr>
              <a:t> </a:t>
            </a:r>
          </a:p>
          <a:p>
            <a:pPr algn="ctr"/>
            <a:r>
              <a:rPr lang="ru-RU" sz="2000" b="1" dirty="0">
                <a:latin typeface="Times New Roman" pitchFamily="18" charset="0"/>
              </a:rPr>
              <a:t>обучение детей основам информатики и вычислительной техники</a:t>
            </a:r>
          </a:p>
        </p:txBody>
      </p:sp>
      <p:sp>
        <p:nvSpPr>
          <p:cNvPr id="8204" name="AutoShape 13"/>
          <p:cNvSpPr>
            <a:spLocks noChangeArrowheads="1"/>
          </p:cNvSpPr>
          <p:nvPr/>
        </p:nvSpPr>
        <p:spPr bwMode="auto">
          <a:xfrm>
            <a:off x="3429000" y="1571612"/>
            <a:ext cx="1752600" cy="357190"/>
          </a:xfrm>
          <a:prstGeom prst="rightArrow">
            <a:avLst>
              <a:gd name="adj1" fmla="val 50000"/>
              <a:gd name="adj2" fmla="val 95833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05" name="AutoShape 15"/>
          <p:cNvSpPr>
            <a:spLocks noChangeArrowheads="1"/>
          </p:cNvSpPr>
          <p:nvPr/>
        </p:nvSpPr>
        <p:spPr bwMode="auto">
          <a:xfrm>
            <a:off x="5786446" y="4286256"/>
            <a:ext cx="2857520" cy="1128714"/>
          </a:xfrm>
          <a:prstGeom prst="flowChartAlternateProcess">
            <a:avLst/>
          </a:prstGeom>
          <a:solidFill>
            <a:srgbClr val="FFFFCC"/>
          </a:solidFill>
          <a:ln w="38100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>
                <a:solidFill>
                  <a:srgbClr val="FF3300"/>
                </a:solidFill>
                <a:latin typeface="Times New Roman" pitchFamily="18" charset="0"/>
              </a:rPr>
              <a:t>Дидактические </a:t>
            </a:r>
          </a:p>
          <a:p>
            <a:pPr algn="ctr"/>
            <a:r>
              <a:rPr lang="ru-RU" sz="2000" b="1" dirty="0">
                <a:solidFill>
                  <a:srgbClr val="FF3300"/>
                </a:solidFill>
                <a:latin typeface="Times New Roman" pitchFamily="18" charset="0"/>
              </a:rPr>
              <a:t>компьютерные игры</a:t>
            </a:r>
          </a:p>
        </p:txBody>
      </p:sp>
      <p:sp>
        <p:nvSpPr>
          <p:cNvPr id="8206" name="AutoShape 16"/>
          <p:cNvSpPr>
            <a:spLocks noChangeArrowheads="1"/>
          </p:cNvSpPr>
          <p:nvPr/>
        </p:nvSpPr>
        <p:spPr bwMode="auto">
          <a:xfrm>
            <a:off x="5715008" y="2928934"/>
            <a:ext cx="2786082" cy="1214446"/>
          </a:xfrm>
          <a:prstGeom prst="flowChartAlternateProcess">
            <a:avLst/>
          </a:prstGeom>
          <a:solidFill>
            <a:srgbClr val="FFFFCC"/>
          </a:solidFill>
          <a:ln w="38100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>
                <a:solidFill>
                  <a:srgbClr val="FF3300"/>
                </a:solidFill>
                <a:latin typeface="Times New Roman" pitchFamily="18" charset="0"/>
              </a:rPr>
              <a:t>Развивающие </a:t>
            </a:r>
          </a:p>
          <a:p>
            <a:pPr algn="ctr"/>
            <a:r>
              <a:rPr lang="ru-RU" sz="2000" b="1" dirty="0">
                <a:solidFill>
                  <a:srgbClr val="FF3300"/>
                </a:solidFill>
                <a:latin typeface="Times New Roman" pitchFamily="18" charset="0"/>
              </a:rPr>
              <a:t>компьютерные</a:t>
            </a:r>
          </a:p>
          <a:p>
            <a:pPr algn="ctr"/>
            <a:r>
              <a:rPr lang="ru-RU" sz="2000" b="1" dirty="0">
                <a:solidFill>
                  <a:srgbClr val="FF3300"/>
                </a:solidFill>
                <a:latin typeface="Times New Roman" pitchFamily="18" charset="0"/>
              </a:rPr>
              <a:t> игры </a:t>
            </a:r>
          </a:p>
        </p:txBody>
      </p:sp>
      <p:sp>
        <p:nvSpPr>
          <p:cNvPr id="8208" name="AutoShape 19"/>
          <p:cNvSpPr>
            <a:spLocks noChangeArrowheads="1"/>
          </p:cNvSpPr>
          <p:nvPr/>
        </p:nvSpPr>
        <p:spPr bwMode="auto">
          <a:xfrm>
            <a:off x="5715008" y="5638800"/>
            <a:ext cx="2928958" cy="933472"/>
          </a:xfrm>
          <a:prstGeom prst="flowChartAlternateProcess">
            <a:avLst/>
          </a:prstGeom>
          <a:solidFill>
            <a:srgbClr val="FFFFCC"/>
          </a:solidFill>
          <a:ln w="38100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>
                <a:solidFill>
                  <a:srgbClr val="FF3300"/>
                </a:solidFill>
                <a:latin typeface="Times New Roman" pitchFamily="18" charset="0"/>
              </a:rPr>
              <a:t>Компьютерные игры</a:t>
            </a:r>
          </a:p>
          <a:p>
            <a:pPr algn="ctr"/>
            <a:r>
              <a:rPr lang="ru-RU" sz="2000" b="1" dirty="0">
                <a:solidFill>
                  <a:srgbClr val="FF3300"/>
                </a:solidFill>
                <a:latin typeface="Times New Roman" pitchFamily="18" charset="0"/>
              </a:rPr>
              <a:t> для индивидуальной</a:t>
            </a:r>
          </a:p>
          <a:p>
            <a:pPr algn="ctr"/>
            <a:r>
              <a:rPr lang="ru-RU" sz="2000" b="1" dirty="0">
                <a:solidFill>
                  <a:srgbClr val="FF3300"/>
                </a:solidFill>
                <a:latin typeface="Times New Roman" pitchFamily="18" charset="0"/>
              </a:rPr>
              <a:t> работы с ребенком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/>
      <p:bldP spid="8196" grpId="0" animBg="1"/>
      <p:bldP spid="8199" grpId="0" animBg="1"/>
      <p:bldP spid="8200" grpId="0" animBg="1"/>
      <p:bldP spid="8201" grpId="0" animBg="1"/>
      <p:bldP spid="8203" grpId="0"/>
      <p:bldP spid="8205" grpId="0" animBg="1"/>
      <p:bldP spid="8206" grpId="0" animBg="1"/>
      <p:bldP spid="820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285728"/>
            <a:ext cx="8183880" cy="1357322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Преимущества использования интерактивных материалов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571472" y="1785926"/>
            <a:ext cx="8183880" cy="428628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3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Данные материалы: </a:t>
            </a:r>
          </a:p>
          <a:p>
            <a:pPr>
              <a:lnSpc>
                <a:spcPct val="90000"/>
              </a:lnSpc>
            </a:pPr>
            <a:r>
              <a:rPr lang="ru-RU" sz="3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позволяют увеличить восприятие материала; </a:t>
            </a:r>
          </a:p>
          <a:p>
            <a:pPr>
              <a:lnSpc>
                <a:spcPct val="90000"/>
              </a:lnSpc>
              <a:buSzTx/>
              <a:buFont typeface="Symbol" pitchFamily="18" charset="2"/>
              <a:buChar char=""/>
            </a:pPr>
            <a:r>
              <a:rPr lang="ru-RU" sz="3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обеспечивают наглядность; </a:t>
            </a:r>
          </a:p>
          <a:p>
            <a:pPr>
              <a:lnSpc>
                <a:spcPct val="90000"/>
              </a:lnSpc>
              <a:buSzTx/>
              <a:buFont typeface="Symbol" pitchFamily="18" charset="2"/>
              <a:buChar char=""/>
            </a:pPr>
            <a:r>
              <a:rPr lang="ru-RU" sz="3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повышает непроизвольное внимание детей, помогает развить произвольное; </a:t>
            </a:r>
          </a:p>
          <a:p>
            <a:pPr>
              <a:lnSpc>
                <a:spcPct val="90000"/>
              </a:lnSpc>
            </a:pPr>
            <a:r>
              <a:rPr lang="ru-RU" sz="3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побуждает детей к поисковой и познавательной деятельности; </a:t>
            </a:r>
          </a:p>
          <a:p>
            <a:pPr>
              <a:lnSpc>
                <a:spcPct val="90000"/>
              </a:lnSpc>
            </a:pPr>
            <a:r>
              <a:rPr lang="ru-RU" sz="3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способствует эффективному усвоению материала, развитию памяти, воображения, творчества детей. </a:t>
            </a:r>
          </a:p>
          <a:p>
            <a:pPr>
              <a:lnSpc>
                <a:spcPct val="90000"/>
              </a:lnSpc>
            </a:pPr>
            <a:r>
              <a:rPr lang="ru-RU" sz="3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Подбор иллюстративного материала к НОД</a:t>
            </a:r>
          </a:p>
          <a:p>
            <a:pPr>
              <a:lnSpc>
                <a:spcPct val="90000"/>
              </a:lnSpc>
            </a:pPr>
            <a:r>
              <a:rPr lang="ru-RU" sz="3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дидактических игр</a:t>
            </a:r>
          </a:p>
          <a:p>
            <a:pPr>
              <a:lnSpc>
                <a:spcPct val="90000"/>
              </a:lnSpc>
            </a:pPr>
            <a:endParaRPr lang="ru-RU" sz="2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00042"/>
            <a:ext cx="8183880" cy="962966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Проблемы в использовании ИКТ</a:t>
            </a:r>
            <a:r>
              <a:rPr lang="ru-RU" dirty="0"/>
              <a:t>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2143116"/>
            <a:ext cx="8183880" cy="2932378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Материальная база ДОУ</a:t>
            </a:r>
          </a:p>
          <a:p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Защита здоровья детей.</a:t>
            </a:r>
          </a:p>
          <a:p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Недостаточная ИКТ – компетентность педагога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696200" cy="1143000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  <p:pic>
        <p:nvPicPr>
          <p:cNvPr id="47108" name="Picture 4" descr="0_6c695_907211c8_X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599" y="1643050"/>
            <a:ext cx="7975671" cy="4664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71670" y="500042"/>
            <a:ext cx="5957902" cy="2928958"/>
          </a:xfrm>
        </p:spPr>
        <p:txBody>
          <a:bodyPr>
            <a:normAutofit/>
          </a:bodyPr>
          <a:lstStyle/>
          <a:p>
            <a:pPr algn="ctr"/>
            <a:r>
              <a:rPr lang="ru-RU" sz="3700" dirty="0"/>
              <a:t>Использование </a:t>
            </a:r>
            <a:br>
              <a:rPr lang="ru-RU" sz="3700" dirty="0"/>
            </a:br>
            <a:r>
              <a:rPr lang="ru-RU" sz="3700" dirty="0"/>
              <a:t>информационно-коммуникационных технологий </a:t>
            </a:r>
            <a:br>
              <a:rPr lang="ru-RU" sz="3700" dirty="0"/>
            </a:br>
            <a:r>
              <a:rPr lang="ru-RU" sz="3700" dirty="0"/>
              <a:t>в ДОУ</a:t>
            </a:r>
          </a:p>
        </p:txBody>
      </p:sp>
      <p:pic>
        <p:nvPicPr>
          <p:cNvPr id="4100" name="Picture 4" descr="pic_1346934769vP8Up87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571876"/>
            <a:ext cx="2857520" cy="285752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57166"/>
            <a:ext cx="7696200" cy="164307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Если вы что-то не можете объяснить шестилетнему ребёнку, вы сами этого не понимаете</a:t>
            </a:r>
            <a:r>
              <a:rPr lang="ru-RU" sz="3100" b="0" i="1" dirty="0"/>
              <a:t>.</a:t>
            </a:r>
            <a:br>
              <a:rPr lang="ru-RU" sz="2800" b="0" i="1" dirty="0"/>
            </a:br>
            <a:r>
              <a:rPr lang="ru-RU" sz="3200" i="1" dirty="0"/>
              <a:t>                                 </a:t>
            </a:r>
            <a:r>
              <a:rPr lang="ru-RU" sz="2400" b="0" i="1" dirty="0">
                <a:solidFill>
                  <a:srgbClr val="FF0000"/>
                </a:solidFill>
              </a:rPr>
              <a:t>Альберт Эйнштейн</a:t>
            </a:r>
            <a:endParaRPr lang="ru-RU" sz="2900" b="0" i="1" dirty="0">
              <a:solidFill>
                <a:srgbClr val="FF0000"/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500034" y="2000240"/>
            <a:ext cx="8358246" cy="42862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Использование </a:t>
            </a:r>
          </a:p>
          <a:p>
            <a:pPr marL="0" indent="0" algn="ctr">
              <a:buNone/>
            </a:pP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информационно-коммуникационных технологий в ДОУ - </a:t>
            </a:r>
          </a:p>
          <a:p>
            <a:pPr marL="0" indent="0" algn="ctr">
              <a:buNone/>
            </a:pP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актуальная проблема современного дошкольного воспитания. </a:t>
            </a:r>
          </a:p>
        </p:txBody>
      </p:sp>
      <p:pic>
        <p:nvPicPr>
          <p:cNvPr id="5125" name="Picture 5" descr="2i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819400" y="4038600"/>
            <a:ext cx="3733800" cy="206216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10" y="357166"/>
            <a:ext cx="8183880" cy="1694502"/>
          </a:xfrm>
        </p:spPr>
        <p:txBody>
          <a:bodyPr>
            <a:normAutofit/>
          </a:bodyPr>
          <a:lstStyle/>
          <a:p>
            <a:pPr algn="ctr"/>
            <a:r>
              <a:rPr lang="ru-RU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своей работе педагог может использовать следующие средства информационно-коммуникативных технологий: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785786" y="2214554"/>
            <a:ext cx="7696200" cy="377665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Компьютер</a:t>
            </a:r>
          </a:p>
          <a:p>
            <a:pPr>
              <a:lnSpc>
                <a:spcPct val="90000"/>
              </a:lnSpc>
            </a:pP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Принтер</a:t>
            </a:r>
          </a:p>
          <a:p>
            <a:pPr>
              <a:lnSpc>
                <a:spcPct val="90000"/>
              </a:lnSpc>
            </a:pP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Телевизор</a:t>
            </a:r>
          </a:p>
          <a:p>
            <a:pPr>
              <a:lnSpc>
                <a:spcPct val="90000"/>
              </a:lnSpc>
            </a:pP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Магнитофон</a:t>
            </a:r>
          </a:p>
          <a:p>
            <a:pPr>
              <a:lnSpc>
                <a:spcPct val="90000"/>
              </a:lnSpc>
            </a:pP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Фотоаппарат</a:t>
            </a:r>
          </a:p>
          <a:p>
            <a:pPr>
              <a:lnSpc>
                <a:spcPct val="90000"/>
              </a:lnSpc>
            </a:pP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Видеокамера</a:t>
            </a:r>
          </a:p>
          <a:p>
            <a:pPr>
              <a:lnSpc>
                <a:spcPct val="90000"/>
              </a:lnSpc>
            </a:pP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Электронные доски </a:t>
            </a:r>
          </a:p>
          <a:p>
            <a:pPr>
              <a:lnSpc>
                <a:spcPct val="90000"/>
              </a:lnSpc>
            </a:pP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Видеомагнитофон, DVD плейер </a:t>
            </a:r>
          </a:p>
          <a:p>
            <a:pPr>
              <a:lnSpc>
                <a:spcPct val="90000"/>
              </a:lnSpc>
            </a:pP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Мультимедийный проектор</a:t>
            </a:r>
          </a:p>
          <a:p>
            <a:pPr>
              <a:lnSpc>
                <a:spcPct val="90000"/>
              </a:lnSpc>
            </a:pPr>
            <a:endParaRPr lang="ru-RU" sz="27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700" dirty="0"/>
          </a:p>
        </p:txBody>
      </p:sp>
      <p:pic>
        <p:nvPicPr>
          <p:cNvPr id="8196" name="Picture 4" descr="ik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2357430"/>
            <a:ext cx="3424238" cy="2568179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5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00042"/>
            <a:ext cx="8183880" cy="1857388"/>
          </a:xfrm>
        </p:spPr>
        <p:txBody>
          <a:bodyPr>
            <a:noAutofit/>
          </a:bodyPr>
          <a:lstStyle/>
          <a:p>
            <a:pPr algn="ctr"/>
            <a:r>
              <a:rPr lang="ru-RU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Области применения </a:t>
            </a:r>
            <a:br>
              <a:rPr lang="ru-RU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ИКТ </a:t>
            </a:r>
            <a:br>
              <a:rPr lang="ru-RU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педагогами ДОУ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2571744"/>
            <a:ext cx="8183880" cy="3071834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Ведение документации.</a:t>
            </a:r>
          </a:p>
          <a:p>
            <a:pPr marL="514350" indent="-514350">
              <a:buNone/>
            </a:pPr>
            <a:endParaRPr lang="ru-RU" b="1" dirty="0">
              <a:solidFill>
                <a:srgbClr val="002060"/>
              </a:solidFill>
            </a:endParaRPr>
          </a:p>
          <a:p>
            <a:pPr marL="981075" indent="-449263"/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Календарные планы</a:t>
            </a:r>
          </a:p>
          <a:p>
            <a:pPr marL="981075" indent="-449263"/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Перспективные планы</a:t>
            </a:r>
          </a:p>
          <a:p>
            <a:pPr marL="981075" indent="-449263"/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Портфолио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2857496"/>
            <a:ext cx="8183880" cy="3177544"/>
          </a:xfrm>
        </p:spPr>
        <p:txBody>
          <a:bodyPr/>
          <a:lstStyle/>
          <a:p>
            <a:pPr algn="ctr"/>
            <a:r>
              <a:rPr lang="ru-RU" b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Методическая работа, </a:t>
            </a:r>
            <a:br>
              <a:rPr lang="ru-RU" b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повышение </a:t>
            </a:r>
            <a:br>
              <a:rPr lang="ru-RU" b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квалификации </a:t>
            </a:r>
            <a:br>
              <a:rPr lang="ru-RU" b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педагога.</a:t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218426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Области применения </a:t>
            </a:r>
          </a:p>
          <a:p>
            <a:pPr algn="ctr">
              <a:buNone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ИКТ </a:t>
            </a:r>
            <a:b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педагогами ДОУ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2643182"/>
            <a:ext cx="8183880" cy="2214578"/>
          </a:xfrm>
        </p:spPr>
        <p:txBody>
          <a:bodyPr>
            <a:normAutofit/>
          </a:bodyPr>
          <a:lstStyle/>
          <a:p>
            <a:pPr algn="ctr"/>
            <a:r>
              <a:rPr lang="ru-RU" sz="3200" b="0" dirty="0">
                <a:solidFill>
                  <a:srgbClr val="002060"/>
                </a:solidFill>
              </a:rPr>
              <a:t>3</a:t>
            </a:r>
            <a:r>
              <a:rPr lang="ru-RU" sz="3200" b="0" dirty="0">
                <a:solidFill>
                  <a:srgbClr val="002060"/>
                </a:solidFill>
                <a:cs typeface="Times New Roman" pitchFamily="18" charset="0"/>
              </a:rPr>
              <a:t>. </a:t>
            </a:r>
            <a:r>
              <a:rPr lang="ru-RU" b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Воспитательно-образовательный процесс.</a:t>
            </a:r>
            <a:br>
              <a:rPr lang="ru-RU" sz="3200" i="1" dirty="0">
                <a:solidFill>
                  <a:srgbClr val="002060"/>
                </a:solidFill>
                <a:cs typeface="Times New Roman" pitchFamily="18" charset="0"/>
              </a:rPr>
            </a:br>
            <a:br>
              <a:rPr lang="ru-RU" sz="2700" dirty="0">
                <a:solidFill>
                  <a:srgbClr val="002060"/>
                </a:solidFill>
                <a:cs typeface="Times New Roman" pitchFamily="18" charset="0"/>
              </a:rPr>
            </a:b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204139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Области применения </a:t>
            </a:r>
          </a:p>
          <a:p>
            <a:pPr algn="ctr">
              <a:buNone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ИКТ </a:t>
            </a:r>
          </a:p>
          <a:p>
            <a:pPr algn="ctr">
              <a:buNone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педагогами ДОУ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2214554"/>
            <a:ext cx="8283922" cy="4143404"/>
          </a:xfrm>
        </p:spPr>
        <p:txBody>
          <a:bodyPr>
            <a:normAutofit fontScale="90000"/>
          </a:bodyPr>
          <a:lstStyle/>
          <a:p>
            <a:r>
              <a:rPr lang="ru-RU" sz="2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Фотографии;</a:t>
            </a:r>
            <a:br>
              <a:rPr lang="ru-RU" sz="3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Видеоролики;</a:t>
            </a:r>
            <a:br>
              <a:rPr lang="ru-RU" sz="3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Видеофрагменты (фильмов, сказок, мультфильмов);</a:t>
            </a:r>
            <a:br>
              <a:rPr lang="ru-RU" sz="3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Презентации (электронные книги, электронные выставки);</a:t>
            </a:r>
            <a:br>
              <a:rPr lang="ru-RU" sz="3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Возможно создание коллекций цифровых фотографий и мультфильмов.</a:t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175564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Занятия </a:t>
            </a:r>
            <a:b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мультимедийной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поддержкой </a:t>
            </a:r>
            <a:b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могут включать следующие интерактивные материалы: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571472" y="428604"/>
            <a:ext cx="8183880" cy="1623064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Особое место при использовании ИКТ занимает работа с родителями: 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500034" y="2500306"/>
            <a:ext cx="8183880" cy="3357586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Возможность продемонстрировать любые документы, фотоматериалы;</a:t>
            </a:r>
            <a:endParaRPr lang="en-US" b="1" dirty="0">
              <a:solidFill>
                <a:srgbClr val="002060"/>
              </a:solidFill>
            </a:endParaRPr>
          </a:p>
          <a:p>
            <a:r>
              <a:rPr lang="ru-RU" b="1" dirty="0">
                <a:solidFill>
                  <a:srgbClr val="002060"/>
                </a:solidFill>
              </a:rPr>
              <a:t>Оптимальное сочетание индивидуальной работы с групповой;</a:t>
            </a:r>
            <a:endParaRPr lang="en-US" b="1" dirty="0">
              <a:solidFill>
                <a:srgbClr val="002060"/>
              </a:solidFill>
            </a:endParaRPr>
          </a:p>
          <a:p>
            <a:r>
              <a:rPr lang="ru-RU" b="1" dirty="0">
                <a:solidFill>
                  <a:srgbClr val="002060"/>
                </a:solidFill>
              </a:rPr>
              <a:t>Использование ИКТ при проведении родительских собраний. </a:t>
            </a:r>
            <a:endParaRPr lang="en-US" b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3315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158</TotalTime>
  <Words>539</Words>
  <Application>Microsoft Office PowerPoint</Application>
  <PresentationFormat>Экран (4:3)</PresentationFormat>
  <Paragraphs>87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Impact</vt:lpstr>
      <vt:lpstr>Symbol</vt:lpstr>
      <vt:lpstr>Times New Roman</vt:lpstr>
      <vt:lpstr>Verdana</vt:lpstr>
      <vt:lpstr>Wingdings</vt:lpstr>
      <vt:lpstr>Wingdings 2</vt:lpstr>
      <vt:lpstr>Аспект</vt:lpstr>
      <vt:lpstr>Презентация PowerPoint</vt:lpstr>
      <vt:lpstr>Использование  информационно-коммуникационных технологий  в ДОУ</vt:lpstr>
      <vt:lpstr>Если вы что-то не можете объяснить шестилетнему ребёнку, вы сами этого не понимаете.                                  Альберт Эйнштейн</vt:lpstr>
      <vt:lpstr>В своей работе педагог может использовать следующие средства информационно-коммуникативных технологий:</vt:lpstr>
      <vt:lpstr>Области применения  ИКТ  педагогами ДОУ</vt:lpstr>
      <vt:lpstr>2. Методическая работа,  повышение  квалификации  педагога. </vt:lpstr>
      <vt:lpstr>3. Воспитательно-образовательный процесс.  </vt:lpstr>
      <vt:lpstr>    Фотографии; Видеоролики; Видеофрагменты (фильмов, сказок, мультфильмов); Презентации (электронные книги, электронные выставки); Возможно создание коллекций цифровых фотографий и мультфильмов. </vt:lpstr>
      <vt:lpstr>Особое место при использовании ИКТ занимает работа с родителями: </vt:lpstr>
      <vt:lpstr>Презентация PowerPoint</vt:lpstr>
      <vt:lpstr>Презентация PowerPoint</vt:lpstr>
      <vt:lpstr>Презентация PowerPoint</vt:lpstr>
      <vt:lpstr>Презентация PowerPoint</vt:lpstr>
      <vt:lpstr>ПЕРИОДИЧНОСТЬ</vt:lpstr>
      <vt:lpstr>Основные направления развития ИКТ в условиях ДОУ</vt:lpstr>
      <vt:lpstr>Преимущества использования интерактивных материалов </vt:lpstr>
      <vt:lpstr>Проблемы в использовании ИКТ.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 информационно-коммуникационных технологий  в ДОУ</dc:title>
  <dc:creator>Рыбка</dc:creator>
  <cp:lastModifiedBy>Алексей и Марина</cp:lastModifiedBy>
  <cp:revision>28</cp:revision>
  <dcterms:created xsi:type="dcterms:W3CDTF">2015-09-21T11:50:18Z</dcterms:created>
  <dcterms:modified xsi:type="dcterms:W3CDTF">2018-05-26T20:41:55Z</dcterms:modified>
</cp:coreProperties>
</file>