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67640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Проектирование </a:t>
            </a:r>
            <a:br>
              <a:rPr lang="ru-RU" dirty="0" smtClean="0"/>
            </a:br>
            <a:r>
              <a:rPr lang="ru-RU" dirty="0" smtClean="0"/>
              <a:t>предметно-пространственной среды, обеспечивающей максимальную реализацию образовательного потенциала пространства группы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:\новинки\95-с-р игра размещение мебе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82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M:\новинки\41-яркий уголок яс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610600" cy="6457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:\новинки\9 ясли ср иг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0264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M:\новинки\25-сюж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53400" cy="6115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M:\новинки\33-трансформируемость уголок уедине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743200"/>
            <a:ext cx="4724400" cy="35433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M:\новинки\33-теремок-различные материа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462915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M:\новинки\с-р игра каф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33600"/>
            <a:ext cx="8458200" cy="6343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M:\новинки\33-насыще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286000"/>
            <a:ext cx="5588000" cy="4191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M:\новинки\33-регион специфи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5410200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M:\новинки\9 регион специ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M:\новинки\28 река времени Пер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Развивающая предметно-пространственная среда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858963"/>
            <a:ext cx="8229600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938" indent="-7938"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000" dirty="0">
                <a:latin typeface="+mn-lt"/>
              </a:rPr>
              <a:t>естественная комфортная обстановка, рационально организованная в пространстве и времени, насыщенная разнообразными предметами и игровыми материалами. </a:t>
            </a:r>
          </a:p>
        </p:txBody>
      </p:sp>
      <p:pic>
        <p:nvPicPr>
          <p:cNvPr id="1027" name="Picture 3" descr="IMG_2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038600"/>
            <a:ext cx="1943101" cy="1295400"/>
          </a:xfrm>
          <a:prstGeom prst="round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29" name="Picture 5" descr="IMG_25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038600"/>
            <a:ext cx="1941513" cy="1295400"/>
          </a:xfrm>
          <a:prstGeom prst="round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30" name="Picture 6" descr="IMG_25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038600"/>
            <a:ext cx="1937193" cy="1295400"/>
          </a:xfrm>
          <a:prstGeom prst="round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1032" name="Picture 8" descr="IMG_25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4953000"/>
            <a:ext cx="1066800" cy="1604251"/>
          </a:xfrm>
          <a:prstGeom prst="round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33" name="Picture 9" descr="IMG_256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9744" y="4038600"/>
            <a:ext cx="1981514" cy="1319202"/>
          </a:xfrm>
          <a:prstGeom prst="roundRect">
            <a:avLst/>
          </a:prstGeom>
          <a:noFill/>
          <a:ln w="76200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1031" name="Picture 7" descr="IMG_257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5029200"/>
            <a:ext cx="1069690" cy="1600200"/>
          </a:xfrm>
          <a:prstGeom prst="round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8" name="Picture 4" descr="IMG_25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4953000"/>
            <a:ext cx="1060450" cy="1585913"/>
          </a:xfrm>
          <a:prstGeom prst="round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Предметно-развивающая среда: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70658" name="AutoShape 22" descr="Рисунок21"/>
          <p:cNvSpPr>
            <a:spLocks noChangeArrowheads="1"/>
          </p:cNvSpPr>
          <p:nvPr/>
        </p:nvSpPr>
        <p:spPr bwMode="auto">
          <a:xfrm>
            <a:off x="533400" y="1143000"/>
            <a:ext cx="4876800" cy="3494088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101600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0659" name="AutoShape 5" descr="Рисунок4"/>
          <p:cNvSpPr>
            <a:spLocks noChangeArrowheads="1"/>
          </p:cNvSpPr>
          <p:nvPr/>
        </p:nvSpPr>
        <p:spPr bwMode="auto">
          <a:xfrm>
            <a:off x="4933950" y="3810000"/>
            <a:ext cx="3600450" cy="2447925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1016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8" name="Picture 4" descr="IMG_25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219200"/>
            <a:ext cx="3434800" cy="2286000"/>
          </a:xfrm>
          <a:prstGeom prst="roundRect">
            <a:avLst>
              <a:gd name="adj" fmla="val 16667"/>
            </a:avLst>
          </a:prstGeom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IMG_25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191000"/>
            <a:ext cx="3581400" cy="2385365"/>
          </a:xfrm>
          <a:prstGeom prst="roundRect">
            <a:avLst>
              <a:gd name="adj" fmla="val 16667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Насыщенность среды</a:t>
            </a:r>
          </a:p>
        </p:txBody>
      </p:sp>
      <p:sp>
        <p:nvSpPr>
          <p:cNvPr id="71682" name="AutoShape 5" descr="DSCF4770"/>
          <p:cNvSpPr>
            <a:spLocks noChangeArrowheads="1"/>
          </p:cNvSpPr>
          <p:nvPr/>
        </p:nvSpPr>
        <p:spPr bwMode="auto">
          <a:xfrm>
            <a:off x="4419600" y="1066800"/>
            <a:ext cx="4175125" cy="3527425"/>
          </a:xfrm>
          <a:prstGeom prst="roundRect">
            <a:avLst>
              <a:gd name="adj" fmla="val 1666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1016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" name="AutoShape 3" descr="Рисунок5"/>
          <p:cNvSpPr>
            <a:spLocks noChangeArrowheads="1"/>
          </p:cNvSpPr>
          <p:nvPr/>
        </p:nvSpPr>
        <p:spPr bwMode="auto">
          <a:xfrm>
            <a:off x="381000" y="2895600"/>
            <a:ext cx="4175125" cy="3527425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101600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133725" cy="2352675"/>
          </a:xfrm>
          <a:prstGeom prst="roundRect">
            <a:avLst>
              <a:gd name="adj" fmla="val 16667"/>
            </a:avLst>
          </a:prstGeom>
          <a:ln w="76200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0" name="Picture 2" descr="IMG_25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038600"/>
            <a:ext cx="3608728" cy="2413000"/>
          </a:xfrm>
          <a:prstGeom prst="round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:\ОП тьюторы\материалы\материалы для семинара\15.03.2013 (ГМО СВ)\младшая группа\IMG_2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429000"/>
            <a:ext cx="4610100" cy="3073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Трансформируемость</a:t>
            </a:r>
            <a:r>
              <a:rPr lang="ru-RU" dirty="0" smtClean="0"/>
              <a:t> и </a:t>
            </a:r>
            <a:r>
              <a:rPr lang="ru-RU" dirty="0" err="1" smtClean="0"/>
              <a:t>полифункциональность</a:t>
            </a:r>
            <a:r>
              <a:rPr lang="ru-RU" dirty="0" smtClean="0"/>
              <a:t> среды </a:t>
            </a:r>
            <a:endParaRPr lang="ru-RU" dirty="0"/>
          </a:p>
        </p:txBody>
      </p:sp>
      <p:pic>
        <p:nvPicPr>
          <p:cNvPr id="2050" name="Picture 2" descr="IMG_58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4419600" cy="2934538"/>
          </a:xfrm>
          <a:prstGeom prst="roundRect">
            <a:avLst/>
          </a:prstGeom>
          <a:noFill/>
          <a:ln w="76200">
            <a:solidFill>
              <a:schemeClr val="accent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G_57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657600"/>
            <a:ext cx="4076295" cy="2711450"/>
          </a:xfrm>
          <a:prstGeom prst="round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Вариативность и доступность среды </a:t>
            </a:r>
            <a:endParaRPr lang="ru-RU" dirty="0"/>
          </a:p>
        </p:txBody>
      </p:sp>
      <p:pic>
        <p:nvPicPr>
          <p:cNvPr id="3074" name="Picture 2" descr="IMG_57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4465578" cy="2971800"/>
          </a:xfrm>
          <a:prstGeom prst="round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77" name="Picture 5" descr="IMG_58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524000"/>
            <a:ext cx="2590800" cy="1733795"/>
          </a:xfrm>
          <a:prstGeom prst="round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078" name="Picture 6" descr="IMG_58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555294"/>
            <a:ext cx="2667000" cy="1777146"/>
          </a:xfrm>
          <a:prstGeom prst="round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Безопасность среды </a:t>
            </a:r>
          </a:p>
        </p:txBody>
      </p:sp>
      <p:pic>
        <p:nvPicPr>
          <p:cNvPr id="4" name="Picture 15" descr="L:\лето 2012мл\IMG_379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3962400"/>
            <a:ext cx="4495800" cy="2522581"/>
          </a:xfrm>
          <a:prstGeom prst="roundRect">
            <a:avLst/>
          </a:prstGeom>
          <a:noFill/>
          <a:ln w="76200">
            <a:solidFill>
              <a:schemeClr val="tx2"/>
            </a:solidFill>
          </a:ln>
        </p:spPr>
      </p:pic>
      <p:sp>
        <p:nvSpPr>
          <p:cNvPr id="74755" name="AutoShape 8" descr="Рисунок8"/>
          <p:cNvSpPr>
            <a:spLocks noChangeArrowheads="1"/>
          </p:cNvSpPr>
          <p:nvPr/>
        </p:nvSpPr>
        <p:spPr bwMode="auto">
          <a:xfrm>
            <a:off x="1371600" y="1371600"/>
            <a:ext cx="2590800" cy="2265363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1016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6" name="AutoShape 4" descr="Рисунок6"/>
          <p:cNvSpPr>
            <a:spLocks noChangeArrowheads="1"/>
          </p:cNvSpPr>
          <p:nvPr/>
        </p:nvSpPr>
        <p:spPr bwMode="auto">
          <a:xfrm>
            <a:off x="5410200" y="1371600"/>
            <a:ext cx="3243263" cy="5087938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1016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Особенности возрастных периодов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8600" y="1143000"/>
          <a:ext cx="8610600" cy="5345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650"/>
                <a:gridCol w="2152650"/>
                <a:gridCol w="2152650"/>
                <a:gridCol w="21526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1,5-3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3-4 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4-5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5-7 лет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- активное познание окружающего мира;</a:t>
                      </a:r>
                    </a:p>
                    <a:p>
                      <a:r>
                        <a:rPr lang="ru-RU" sz="1800" dirty="0" smtClean="0"/>
                        <a:t>- освоение «орудийных» способов действий в быту, игре;</a:t>
                      </a:r>
                    </a:p>
                    <a:p>
                      <a:r>
                        <a:rPr lang="ru-RU" sz="1800" dirty="0" smtClean="0"/>
                        <a:t>- овладение активной речью;</a:t>
                      </a:r>
                    </a:p>
                    <a:p>
                      <a:r>
                        <a:rPr lang="ru-RU" sz="1800" dirty="0" smtClean="0"/>
                        <a:t>- появление </a:t>
                      </a:r>
                      <a:r>
                        <a:rPr lang="ru-RU" sz="1800" dirty="0" err="1" smtClean="0"/>
                        <a:t>сюжетно-отобразительной</a:t>
                      </a:r>
                      <a:r>
                        <a:rPr lang="ru-RU" sz="1800" dirty="0" smtClean="0"/>
                        <a:t>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dirty="0" smtClean="0"/>
                        <a:t>игры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175" indent="11113" eaLnBrk="0" hangingPunct="0">
                        <a:spcBef>
                          <a:spcPct val="20000"/>
                        </a:spcBef>
                        <a:buFontTx/>
                        <a:buNone/>
                      </a:pPr>
                      <a:r>
                        <a:rPr lang="ru-RU" dirty="0" smtClean="0"/>
                        <a:t>- переход малыша к новым отношениям со взрослыми, сверстниками, предметным миром;</a:t>
                      </a:r>
                    </a:p>
                    <a:p>
                      <a:pPr marL="3175" indent="11113" eaLnBrk="0" hangingPunct="0">
                        <a:spcBef>
                          <a:spcPct val="20000"/>
                        </a:spcBef>
                        <a:buFontTx/>
                        <a:buNone/>
                      </a:pPr>
                      <a:r>
                        <a:rPr lang="ru-RU" dirty="0" smtClean="0"/>
                        <a:t>- проявления детской самостоятельности;</a:t>
                      </a:r>
                    </a:p>
                    <a:p>
                      <a:pPr marL="3175" indent="11113" eaLnBrk="0" hangingPunct="0">
                        <a:spcBef>
                          <a:spcPct val="20000"/>
                        </a:spcBef>
                        <a:buFontTx/>
                        <a:buNone/>
                      </a:pPr>
                      <a:r>
                        <a:rPr lang="ru-RU" dirty="0" smtClean="0"/>
                        <a:t>- накопление чувственного опыта в совместной </a:t>
                      </a:r>
                    </a:p>
                    <a:p>
                      <a:pPr marL="3175" indent="11113" eaLnBrk="0" hangingPunct="0">
                        <a:spcBef>
                          <a:spcPct val="20000"/>
                        </a:spcBef>
                      </a:pPr>
                      <a:r>
                        <a:rPr lang="ru-RU" dirty="0" smtClean="0"/>
                        <a:t>со взрослым предметно-познавательной </a:t>
                      </a:r>
                    </a:p>
                    <a:p>
                      <a:pPr marL="3175" indent="11113" eaLnBrk="0" hangingPunct="0">
                        <a:spcBef>
                          <a:spcPct val="20000"/>
                        </a:spcBef>
                      </a:pPr>
                      <a:r>
                        <a:rPr lang="ru-RU" dirty="0" smtClean="0"/>
                        <a:t>деятельности.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- накопление опыта совместной со сверстниками деятельности</a:t>
                      </a:r>
                    </a:p>
                    <a:p>
                      <a:r>
                        <a:rPr lang="ru-RU" sz="1800" dirty="0" smtClean="0"/>
                        <a:t>- развитие познавательной активности и деятельности</a:t>
                      </a:r>
                    </a:p>
                    <a:p>
                      <a:r>
                        <a:rPr lang="ru-RU" sz="1800" dirty="0" smtClean="0"/>
                        <a:t>- попытки творчески отражать впечатления в продуктивных видах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- меняется психологическая позиция – дети начинают ощущать себя старшими в детском саду;</a:t>
                      </a:r>
                    </a:p>
                    <a:p>
                      <a:r>
                        <a:rPr lang="ru-RU" sz="1800" dirty="0" smtClean="0"/>
                        <a:t>- появляется интерес к проблемам, выходящим за рамки личного опыта.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Типы игрового материала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1828800"/>
            <a:ext cx="82296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938" indent="-7938"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000" dirty="0" smtClean="0">
                <a:latin typeface="+mn-lt"/>
              </a:rPr>
              <a:t>Предметы оперирования</a:t>
            </a:r>
          </a:p>
          <a:p>
            <a:pPr marL="7938" indent="-7938"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000" dirty="0" smtClean="0">
              <a:latin typeface="+mn-lt"/>
            </a:endParaRPr>
          </a:p>
          <a:p>
            <a:pPr marL="7938" indent="-7938"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000" dirty="0" smtClean="0">
                <a:latin typeface="+mn-lt"/>
              </a:rPr>
              <a:t>Игрушки-персонажи</a:t>
            </a:r>
          </a:p>
          <a:p>
            <a:pPr marL="7938" indent="-7938"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000" dirty="0" smtClean="0">
              <a:latin typeface="+mn-lt"/>
            </a:endParaRPr>
          </a:p>
          <a:p>
            <a:pPr marL="7938" indent="-7938"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000" dirty="0" smtClean="0"/>
              <a:t>Маркеры игрового пространства</a:t>
            </a:r>
            <a:endParaRPr lang="ru-RU" sz="3000" dirty="0"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162</Words>
  <PresentationFormat>Экран (4:3)</PresentationFormat>
  <Paragraphs>34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Проектирование  предметно-пространственной среды, обеспечивающей максимальную реализацию образовательного потенциала пространства группы </vt:lpstr>
      <vt:lpstr>Развивающая предметно-пространственная среда</vt:lpstr>
      <vt:lpstr>Предметно-развивающая среда: </vt:lpstr>
      <vt:lpstr>Насыщенность среды</vt:lpstr>
      <vt:lpstr>Трансформируемость и полифункциональность среды </vt:lpstr>
      <vt:lpstr>Вариативность и доступность среды </vt:lpstr>
      <vt:lpstr>Безопасность среды </vt:lpstr>
      <vt:lpstr>Особенности возрастных периодов</vt:lpstr>
      <vt:lpstr>Типы игрового материала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 предметно-пространственной среды, обеспечивающей максимальную реализацию образовательного потенциала пространства группы </dc:title>
  <cp:lastModifiedBy>User</cp:lastModifiedBy>
  <cp:revision>5</cp:revision>
  <dcterms:modified xsi:type="dcterms:W3CDTF">2014-09-16T19:09:03Z</dcterms:modified>
</cp:coreProperties>
</file>