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60" r:id="rId5"/>
    <p:sldId id="261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2" r:id="rId15"/>
    <p:sldId id="271" r:id="rId16"/>
    <p:sldId id="274" r:id="rId17"/>
    <p:sldId id="273" r:id="rId18"/>
    <p:sldId id="259" r:id="rId19"/>
    <p:sldId id="262" r:id="rId2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189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34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3/18/2018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3/18/2018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3/18/2018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3/18/2018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3/18/2018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3/18/2018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3/18/2018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3/18/2018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3/18/2018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5" r:id="rId2"/>
    <p:sldLayoutId id="2147483651" r:id="rId3"/>
    <p:sldLayoutId id="2147483666" r:id="rId4"/>
    <p:sldLayoutId id="2147483653" r:id="rId5"/>
    <p:sldLayoutId id="2147483654" r:id="rId6"/>
    <p:sldLayoutId id="2147483655" r:id="rId7"/>
    <p:sldLayoutId id="2147483667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87621" y="139314"/>
            <a:ext cx="7766936" cy="1803785"/>
          </a:xfrm>
        </p:spPr>
        <p:txBody>
          <a:bodyPr/>
          <a:lstStyle/>
          <a:p>
            <a:pPr algn="ctr"/>
            <a:r>
              <a:rPr lang="ru-RU" sz="3200" b="1" dirty="0">
                <a:solidFill>
                  <a:srgbClr val="002060"/>
                </a:solidFill>
              </a:rPr>
              <a:t>Тема занятия:</a:t>
            </a:r>
            <a:br>
              <a:rPr lang="ru-RU" sz="3200" b="1" dirty="0">
                <a:solidFill>
                  <a:srgbClr val="002060"/>
                </a:solidFill>
              </a:rPr>
            </a:br>
            <a:r>
              <a:rPr lang="ru-RU" sz="3200" b="1" dirty="0">
                <a:solidFill>
                  <a:srgbClr val="002060"/>
                </a:solidFill>
              </a:rPr>
              <a:t> «Правила дорожного движения»</a:t>
            </a:r>
            <a:br>
              <a:rPr lang="ru-RU" sz="3200" b="1" dirty="0">
                <a:solidFill>
                  <a:srgbClr val="002060"/>
                </a:solidFill>
              </a:rPr>
            </a:br>
            <a:r>
              <a:rPr lang="ru-RU" sz="3200" b="1" dirty="0">
                <a:solidFill>
                  <a:srgbClr val="002060"/>
                </a:solidFill>
              </a:rPr>
              <a:t>(старший возраст)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980219" y="4634345"/>
            <a:ext cx="3470563" cy="1984664"/>
          </a:xfrm>
        </p:spPr>
        <p:txBody>
          <a:bodyPr>
            <a:normAutofit/>
          </a:bodyPr>
          <a:lstStyle/>
          <a:p>
            <a:endParaRPr lang="ru-RU" dirty="0"/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2436808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800" dirty="0">
                <a:solidFill>
                  <a:srgbClr val="002060"/>
                </a:solidFill>
              </a:rPr>
              <a:t>Воя, мигая, мотором фырча,</a:t>
            </a:r>
            <a:br>
              <a:rPr lang="ru-RU" sz="2800" dirty="0">
                <a:solidFill>
                  <a:srgbClr val="002060"/>
                </a:solidFill>
              </a:rPr>
            </a:br>
            <a:r>
              <a:rPr lang="ru-RU" sz="2800" dirty="0">
                <a:solidFill>
                  <a:srgbClr val="002060"/>
                </a:solidFill>
              </a:rPr>
              <a:t>Без опозданий доставит врача.</a:t>
            </a:r>
            <a:br>
              <a:rPr lang="ru-RU" sz="2800" dirty="0">
                <a:solidFill>
                  <a:srgbClr val="002060"/>
                </a:solidFill>
              </a:rPr>
            </a:br>
            <a:r>
              <a:rPr lang="ru-RU" sz="2800" dirty="0">
                <a:solidFill>
                  <a:srgbClr val="002060"/>
                </a:solidFill>
              </a:rPr>
              <a:t>Едет, несётся в белой карете,</a:t>
            </a:r>
            <a:br>
              <a:rPr lang="ru-RU" sz="2800" dirty="0">
                <a:solidFill>
                  <a:srgbClr val="002060"/>
                </a:solidFill>
              </a:rPr>
            </a:br>
            <a:r>
              <a:rPr lang="ru-RU" sz="2800" dirty="0">
                <a:solidFill>
                  <a:srgbClr val="002060"/>
                </a:solidFill>
              </a:rPr>
              <a:t>Самая </a:t>
            </a:r>
            <a:r>
              <a:rPr lang="ru-RU" sz="2800" dirty="0">
                <a:solidFill>
                  <a:srgbClr val="FF0000"/>
                </a:solidFill>
              </a:rPr>
              <a:t>скорая помощь </a:t>
            </a:r>
            <a:r>
              <a:rPr lang="ru-RU" sz="2800" dirty="0">
                <a:solidFill>
                  <a:srgbClr val="002060"/>
                </a:solidFill>
              </a:rPr>
              <a:t>на свете!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909455" y="2234045"/>
            <a:ext cx="6951518" cy="429144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51926574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800" dirty="0">
                <a:solidFill>
                  <a:srgbClr val="002060"/>
                </a:solidFill>
              </a:rPr>
              <a:t>Городской он или сельский,</a:t>
            </a:r>
            <a:br>
              <a:rPr lang="ru-RU" sz="2800" dirty="0">
                <a:solidFill>
                  <a:srgbClr val="002060"/>
                </a:solidFill>
              </a:rPr>
            </a:br>
            <a:r>
              <a:rPr lang="ru-RU" sz="2800" dirty="0">
                <a:solidFill>
                  <a:srgbClr val="002060"/>
                </a:solidFill>
              </a:rPr>
              <a:t>Очень важен полицейский.</a:t>
            </a:r>
            <a:br>
              <a:rPr lang="ru-RU" sz="2800" dirty="0">
                <a:solidFill>
                  <a:srgbClr val="002060"/>
                </a:solidFill>
              </a:rPr>
            </a:br>
            <a:r>
              <a:rPr lang="ru-RU" sz="2800" dirty="0">
                <a:solidFill>
                  <a:srgbClr val="002060"/>
                </a:solidFill>
              </a:rPr>
              <a:t>Охраняет он закон,</a:t>
            </a:r>
            <a:br>
              <a:rPr lang="ru-RU" sz="2800" dirty="0">
                <a:solidFill>
                  <a:srgbClr val="002060"/>
                </a:solidFill>
              </a:rPr>
            </a:br>
            <a:r>
              <a:rPr lang="ru-RU" sz="2800" dirty="0">
                <a:solidFill>
                  <a:srgbClr val="002060"/>
                </a:solidFill>
              </a:rPr>
              <a:t>Наш покой и крепкий сон. </a:t>
            </a:r>
            <a:br>
              <a:rPr lang="ru-RU" sz="2800" dirty="0">
                <a:solidFill>
                  <a:srgbClr val="002060"/>
                </a:solidFill>
              </a:rPr>
            </a:br>
            <a:endParaRPr lang="ru-RU" sz="2800" dirty="0">
              <a:solidFill>
                <a:srgbClr val="00206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3387436"/>
            <a:ext cx="8596668" cy="3169228"/>
          </a:xfrm>
        </p:spPr>
        <p:txBody>
          <a:bodyPr>
            <a:normAutofit fontScale="77500" lnSpcReduction="20000"/>
          </a:bodyPr>
          <a:lstStyle/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r>
              <a:rPr lang="ru-RU" sz="2800" dirty="0">
                <a:solidFill>
                  <a:srgbClr val="FF0000"/>
                </a:solidFill>
              </a:rPr>
              <a:t>ПОЛИЦЕЙСКАЯ МАШИНА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27764" y="2198717"/>
            <a:ext cx="7387936" cy="42540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74625970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5484475" cy="1320800"/>
          </a:xfrm>
        </p:spPr>
        <p:txBody>
          <a:bodyPr>
            <a:normAutofit fontScale="90000"/>
          </a:bodyPr>
          <a:lstStyle/>
          <a:p>
            <a:r>
              <a:rPr lang="ru-RU" sz="2800" dirty="0">
                <a:solidFill>
                  <a:srgbClr val="002060"/>
                </a:solidFill>
              </a:rPr>
              <a:t>А теперь давайте попробуем запомнить несколько дорожных знаков!</a:t>
            </a:r>
          </a:p>
        </p:txBody>
      </p:sp>
      <p:pic>
        <p:nvPicPr>
          <p:cNvPr id="4098" name="Picture 2" descr="http://img-fotki.yandex.ru/get/9167/16969765.1b3/0_87750_1e5d2933_orig.pn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15418" y="1930400"/>
            <a:ext cx="2646091" cy="45534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254337" y="1407002"/>
            <a:ext cx="5715000" cy="48483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838892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6943" y="1243445"/>
            <a:ext cx="8596668" cy="1320800"/>
          </a:xfrm>
        </p:spPr>
        <p:txBody>
          <a:bodyPr>
            <a:normAutofit fontScale="90000"/>
          </a:bodyPr>
          <a:lstStyle/>
          <a:p>
            <a:r>
              <a:rPr lang="ru-RU" sz="2800" dirty="0">
                <a:solidFill>
                  <a:srgbClr val="002060"/>
                </a:solidFill>
              </a:rPr>
              <a:t>В этом месте пешеход</a:t>
            </a:r>
            <a:br>
              <a:rPr lang="ru-RU" sz="2800" dirty="0">
                <a:solidFill>
                  <a:srgbClr val="002060"/>
                </a:solidFill>
              </a:rPr>
            </a:br>
            <a:r>
              <a:rPr lang="ru-RU" sz="2800" dirty="0">
                <a:solidFill>
                  <a:srgbClr val="002060"/>
                </a:solidFill>
              </a:rPr>
              <a:t>Терпеливо транспорт ждет.</a:t>
            </a:r>
            <a:br>
              <a:rPr lang="ru-RU" sz="2800" dirty="0">
                <a:solidFill>
                  <a:srgbClr val="002060"/>
                </a:solidFill>
              </a:rPr>
            </a:br>
            <a:r>
              <a:rPr lang="ru-RU" sz="2800" dirty="0">
                <a:solidFill>
                  <a:srgbClr val="002060"/>
                </a:solidFill>
              </a:rPr>
              <a:t>Он пешком устал шагать, </a:t>
            </a:r>
            <a:br>
              <a:rPr lang="ru-RU" sz="2800" dirty="0">
                <a:solidFill>
                  <a:srgbClr val="002060"/>
                </a:solidFill>
              </a:rPr>
            </a:br>
            <a:r>
              <a:rPr lang="ru-RU" sz="2800" dirty="0">
                <a:solidFill>
                  <a:srgbClr val="002060"/>
                </a:solidFill>
              </a:rPr>
              <a:t>Хочет пассажиром стать.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65606" y="3512127"/>
            <a:ext cx="5297439" cy="25146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22818" y="1068965"/>
            <a:ext cx="5362143" cy="37004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16357880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800" dirty="0">
                <a:solidFill>
                  <a:srgbClr val="002060"/>
                </a:solidFill>
              </a:rPr>
              <a:t>Посреди дороги дети,</a:t>
            </a:r>
            <a:br>
              <a:rPr lang="ru-RU" sz="2800" dirty="0">
                <a:solidFill>
                  <a:srgbClr val="002060"/>
                </a:solidFill>
              </a:rPr>
            </a:br>
            <a:r>
              <a:rPr lang="ru-RU" sz="2800" dirty="0">
                <a:solidFill>
                  <a:srgbClr val="002060"/>
                </a:solidFill>
              </a:rPr>
              <a:t>Мы всегда за них в ответе.</a:t>
            </a:r>
            <a:br>
              <a:rPr lang="ru-RU" sz="2800" dirty="0">
                <a:solidFill>
                  <a:srgbClr val="002060"/>
                </a:solidFill>
              </a:rPr>
            </a:br>
            <a:r>
              <a:rPr lang="ru-RU" sz="2800" dirty="0">
                <a:solidFill>
                  <a:srgbClr val="002060"/>
                </a:solidFill>
              </a:rPr>
              <a:t>Чтоб не плакал их родитель,</a:t>
            </a:r>
            <a:br>
              <a:rPr lang="ru-RU" sz="2800" dirty="0">
                <a:solidFill>
                  <a:srgbClr val="002060"/>
                </a:solidFill>
              </a:rPr>
            </a:br>
            <a:r>
              <a:rPr lang="ru-RU" sz="2800" dirty="0">
                <a:solidFill>
                  <a:srgbClr val="002060"/>
                </a:solidFill>
              </a:rPr>
              <a:t>Будь внимательней водитель!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35181" y="2795155"/>
            <a:ext cx="3761509" cy="327313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80784" y="1590675"/>
            <a:ext cx="5810250" cy="43624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93887880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800" dirty="0">
                <a:solidFill>
                  <a:srgbClr val="002060"/>
                </a:solidFill>
              </a:rPr>
              <a:t>Здесь наземный переход,</a:t>
            </a:r>
            <a:br>
              <a:rPr lang="ru-RU" sz="2800" dirty="0">
                <a:solidFill>
                  <a:srgbClr val="002060"/>
                </a:solidFill>
              </a:rPr>
            </a:br>
            <a:r>
              <a:rPr lang="ru-RU" sz="2800" dirty="0">
                <a:solidFill>
                  <a:srgbClr val="002060"/>
                </a:solidFill>
              </a:rPr>
              <a:t>Ходит целый день народ.</a:t>
            </a:r>
            <a:br>
              <a:rPr lang="ru-RU" sz="2800" dirty="0">
                <a:solidFill>
                  <a:srgbClr val="002060"/>
                </a:solidFill>
              </a:rPr>
            </a:br>
            <a:r>
              <a:rPr lang="ru-RU" sz="2800" dirty="0">
                <a:solidFill>
                  <a:srgbClr val="002060"/>
                </a:solidFill>
              </a:rPr>
              <a:t>Ты, водитель, не грусти.</a:t>
            </a:r>
            <a:br>
              <a:rPr lang="ru-RU" sz="2800" dirty="0">
                <a:solidFill>
                  <a:srgbClr val="002060"/>
                </a:solidFill>
              </a:rPr>
            </a:br>
            <a:r>
              <a:rPr lang="ru-RU" sz="2800" dirty="0">
                <a:solidFill>
                  <a:srgbClr val="002060"/>
                </a:solidFill>
              </a:rPr>
              <a:t>Пешехода пропусти.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7334" y="2690525"/>
            <a:ext cx="3881437" cy="388143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29201" y="1392381"/>
            <a:ext cx="5631872" cy="363681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18968132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800" dirty="0">
                <a:solidFill>
                  <a:srgbClr val="002060"/>
                </a:solidFill>
              </a:rPr>
              <a:t>Знает каждый пешеход</a:t>
            </a:r>
            <a:br>
              <a:rPr lang="ru-RU" sz="2800" dirty="0">
                <a:solidFill>
                  <a:srgbClr val="002060"/>
                </a:solidFill>
              </a:rPr>
            </a:br>
            <a:r>
              <a:rPr lang="ru-RU" sz="2800" dirty="0">
                <a:solidFill>
                  <a:srgbClr val="002060"/>
                </a:solidFill>
              </a:rPr>
              <a:t>Про подземный переход.</a:t>
            </a:r>
            <a:br>
              <a:rPr lang="ru-RU" sz="2800" dirty="0">
                <a:solidFill>
                  <a:srgbClr val="002060"/>
                </a:solidFill>
              </a:rPr>
            </a:br>
            <a:r>
              <a:rPr lang="ru-RU" sz="2800" dirty="0">
                <a:solidFill>
                  <a:srgbClr val="002060"/>
                </a:solidFill>
              </a:rPr>
              <a:t>Город он не украшает, </a:t>
            </a:r>
            <a:br>
              <a:rPr lang="ru-RU" sz="2800" dirty="0">
                <a:solidFill>
                  <a:srgbClr val="002060"/>
                </a:solidFill>
              </a:rPr>
            </a:br>
            <a:r>
              <a:rPr lang="ru-RU" sz="2800" dirty="0">
                <a:solidFill>
                  <a:srgbClr val="002060"/>
                </a:solidFill>
              </a:rPr>
              <a:t>Но машинам не мешает!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3646" y="2743200"/>
            <a:ext cx="4801879" cy="371349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135525" y="1270000"/>
            <a:ext cx="6667500" cy="443012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12611156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800" dirty="0">
                <a:solidFill>
                  <a:srgbClr val="002060"/>
                </a:solidFill>
              </a:rPr>
              <a:t>Ну вот, как здорово, мы изучили с вами некоторые дорожные знаки! И наконец, остался самый важный герой дорожного движения! Вы догадались о чем я говорю? Это…….светофор.</a:t>
            </a:r>
          </a:p>
        </p:txBody>
      </p:sp>
      <p:pic>
        <p:nvPicPr>
          <p:cNvPr id="5122" name="Picture 2" descr="http://multkadr.at.ua/_ld/4/57522426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565968" y="2535742"/>
            <a:ext cx="3250468" cy="36676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4636585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09599"/>
            <a:ext cx="933257" cy="5708073"/>
          </a:xfrm>
        </p:spPr>
        <p:txBody>
          <a:bodyPr vert="wordArtVert">
            <a:normAutofit/>
          </a:bodyPr>
          <a:lstStyle/>
          <a:p>
            <a:pPr algn="ctr"/>
            <a:r>
              <a:rPr lang="ru-RU" sz="4000" b="1" dirty="0">
                <a:solidFill>
                  <a:srgbClr val="FF0000"/>
                </a:solidFill>
              </a:rPr>
              <a:t>Све</a:t>
            </a:r>
            <a:r>
              <a:rPr lang="ru-RU" sz="4000" b="1" dirty="0">
                <a:solidFill>
                  <a:srgbClr val="FFC000"/>
                </a:solidFill>
              </a:rPr>
              <a:t>то</a:t>
            </a:r>
            <a:r>
              <a:rPr lang="ru-RU" sz="4000" b="1" dirty="0">
                <a:solidFill>
                  <a:srgbClr val="00B050"/>
                </a:solidFill>
              </a:rPr>
              <a:t>фор</a:t>
            </a:r>
          </a:p>
        </p:txBody>
      </p:sp>
      <p:pic>
        <p:nvPicPr>
          <p:cNvPr id="2050" name="Picture 2" descr="http://azbyka.kz/images/pdd/1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784763" y="458622"/>
            <a:ext cx="8343901" cy="585905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2569493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2089" y="356753"/>
            <a:ext cx="8377550" cy="6373655"/>
          </a:xfrm>
        </p:spPr>
        <p:txBody>
          <a:bodyPr>
            <a:normAutofit fontScale="90000"/>
          </a:bodyPr>
          <a:lstStyle/>
          <a:p>
            <a:br>
              <a:rPr lang="ru-RU" sz="2000" dirty="0">
                <a:solidFill>
                  <a:srgbClr val="002060"/>
                </a:solidFill>
              </a:rPr>
            </a:br>
            <a:r>
              <a:rPr lang="ru-RU" sz="2000" dirty="0">
                <a:solidFill>
                  <a:srgbClr val="002060"/>
                </a:solidFill>
              </a:rPr>
              <a:t>Всем ребятам умным ясно:</a:t>
            </a:r>
            <a:br>
              <a:rPr lang="ru-RU" sz="2000" dirty="0">
                <a:solidFill>
                  <a:srgbClr val="002060"/>
                </a:solidFill>
              </a:rPr>
            </a:br>
            <a:r>
              <a:rPr lang="ru-RU" sz="2000" dirty="0">
                <a:solidFill>
                  <a:srgbClr val="002060"/>
                </a:solidFill>
              </a:rPr>
              <a:t>Где дорога – там опасно!</a:t>
            </a:r>
            <a:br>
              <a:rPr lang="ru-RU" sz="2000" dirty="0">
                <a:solidFill>
                  <a:srgbClr val="002060"/>
                </a:solidFill>
              </a:rPr>
            </a:br>
            <a:r>
              <a:rPr lang="ru-RU" sz="2000" dirty="0">
                <a:solidFill>
                  <a:srgbClr val="002060"/>
                </a:solidFill>
              </a:rPr>
              <a:t>Отыщи-ка, пешеход,</a:t>
            </a:r>
            <a:br>
              <a:rPr lang="ru-RU" sz="2000" dirty="0">
                <a:solidFill>
                  <a:srgbClr val="002060"/>
                </a:solidFill>
              </a:rPr>
            </a:br>
            <a:r>
              <a:rPr lang="ru-RU" sz="2000" dirty="0">
                <a:solidFill>
                  <a:srgbClr val="002060"/>
                </a:solidFill>
              </a:rPr>
              <a:t>Черно-белый переход!</a:t>
            </a:r>
            <a:br>
              <a:rPr lang="ru-RU" sz="2000" dirty="0">
                <a:solidFill>
                  <a:srgbClr val="002060"/>
                </a:solidFill>
              </a:rPr>
            </a:br>
            <a:br>
              <a:rPr lang="ru-RU" sz="2000" dirty="0">
                <a:solidFill>
                  <a:srgbClr val="002060"/>
                </a:solidFill>
              </a:rPr>
            </a:br>
            <a:r>
              <a:rPr lang="ru-RU" sz="2000" dirty="0">
                <a:solidFill>
                  <a:srgbClr val="002060"/>
                </a:solidFill>
              </a:rPr>
              <a:t>Не горит зеленый свет?</a:t>
            </a:r>
            <a:br>
              <a:rPr lang="ru-RU" sz="2000" dirty="0">
                <a:solidFill>
                  <a:srgbClr val="002060"/>
                </a:solidFill>
              </a:rPr>
            </a:br>
            <a:r>
              <a:rPr lang="ru-RU" sz="2000" dirty="0">
                <a:solidFill>
                  <a:srgbClr val="002060"/>
                </a:solidFill>
              </a:rPr>
              <a:t>Светофора вовсе нет?</a:t>
            </a:r>
            <a:br>
              <a:rPr lang="ru-RU" sz="2000" dirty="0">
                <a:solidFill>
                  <a:srgbClr val="002060"/>
                </a:solidFill>
              </a:rPr>
            </a:br>
            <a:r>
              <a:rPr lang="ru-RU" sz="2000" dirty="0">
                <a:solidFill>
                  <a:srgbClr val="002060"/>
                </a:solidFill>
              </a:rPr>
              <a:t>Что такое? Как же так?</a:t>
            </a:r>
            <a:br>
              <a:rPr lang="ru-RU" sz="2000" dirty="0">
                <a:solidFill>
                  <a:srgbClr val="002060"/>
                </a:solidFill>
              </a:rPr>
            </a:br>
            <a:r>
              <a:rPr lang="ru-RU" sz="2000" dirty="0">
                <a:solidFill>
                  <a:srgbClr val="002060"/>
                </a:solidFill>
              </a:rPr>
              <a:t>Посмотри на синий знак.</a:t>
            </a:r>
            <a:br>
              <a:rPr lang="ru-RU" sz="2000" dirty="0">
                <a:solidFill>
                  <a:srgbClr val="002060"/>
                </a:solidFill>
              </a:rPr>
            </a:br>
            <a:br>
              <a:rPr lang="ru-RU" sz="2000" dirty="0">
                <a:solidFill>
                  <a:srgbClr val="002060"/>
                </a:solidFill>
              </a:rPr>
            </a:br>
            <a:r>
              <a:rPr lang="ru-RU" sz="2000" dirty="0">
                <a:solidFill>
                  <a:srgbClr val="002060"/>
                </a:solidFill>
              </a:rPr>
              <a:t>Человечек в нем идет?</a:t>
            </a:r>
            <a:br>
              <a:rPr lang="ru-RU" sz="2000" dirty="0">
                <a:solidFill>
                  <a:srgbClr val="002060"/>
                </a:solidFill>
              </a:rPr>
            </a:br>
            <a:r>
              <a:rPr lang="ru-RU" sz="2000" dirty="0">
                <a:solidFill>
                  <a:srgbClr val="002060"/>
                </a:solidFill>
              </a:rPr>
              <a:t>Значит это переход.</a:t>
            </a:r>
            <a:br>
              <a:rPr lang="ru-RU" sz="2000" dirty="0">
                <a:solidFill>
                  <a:srgbClr val="002060"/>
                </a:solidFill>
              </a:rPr>
            </a:br>
            <a:r>
              <a:rPr lang="ru-RU" sz="2000" dirty="0">
                <a:solidFill>
                  <a:srgbClr val="002060"/>
                </a:solidFill>
              </a:rPr>
              <a:t>У дороги смирно встань, </a:t>
            </a:r>
            <a:br>
              <a:rPr lang="ru-RU" sz="2000" dirty="0">
                <a:solidFill>
                  <a:srgbClr val="002060"/>
                </a:solidFill>
              </a:rPr>
            </a:br>
            <a:r>
              <a:rPr lang="ru-RU" sz="2000" dirty="0">
                <a:solidFill>
                  <a:srgbClr val="002060"/>
                </a:solidFill>
              </a:rPr>
              <a:t>Не беги, не хулигань,</a:t>
            </a:r>
            <a:br>
              <a:rPr lang="ru-RU" sz="2000" dirty="0">
                <a:solidFill>
                  <a:srgbClr val="002060"/>
                </a:solidFill>
              </a:rPr>
            </a:br>
            <a:br>
              <a:rPr lang="ru-RU" sz="2000" dirty="0">
                <a:solidFill>
                  <a:srgbClr val="002060"/>
                </a:solidFill>
              </a:rPr>
            </a:br>
            <a:r>
              <a:rPr lang="ru-RU" sz="2000" dirty="0">
                <a:solidFill>
                  <a:srgbClr val="002060"/>
                </a:solidFill>
              </a:rPr>
              <a:t>Маму за руку бери,</a:t>
            </a:r>
            <a:br>
              <a:rPr lang="ru-RU" sz="2000" dirty="0">
                <a:solidFill>
                  <a:srgbClr val="002060"/>
                </a:solidFill>
              </a:rPr>
            </a:br>
            <a:r>
              <a:rPr lang="ru-RU" sz="2000" dirty="0">
                <a:solidFill>
                  <a:srgbClr val="002060"/>
                </a:solidFill>
              </a:rPr>
              <a:t>Влево-вправо посмотри!                      </a:t>
            </a:r>
            <a:r>
              <a:rPr lang="ru-RU" sz="3100" dirty="0">
                <a:solidFill>
                  <a:srgbClr val="002060"/>
                </a:solidFill>
              </a:rPr>
              <a:t>До свидания, ребята!</a:t>
            </a:r>
            <a:br>
              <a:rPr lang="ru-RU" sz="3100" dirty="0">
                <a:solidFill>
                  <a:srgbClr val="002060"/>
                </a:solidFill>
              </a:rPr>
            </a:br>
            <a:r>
              <a:rPr lang="ru-RU" sz="2000" dirty="0">
                <a:solidFill>
                  <a:srgbClr val="002060"/>
                </a:solidFill>
              </a:rPr>
              <a:t>Приглашает переход:                       </a:t>
            </a:r>
            <a:br>
              <a:rPr lang="ru-RU" sz="2000" dirty="0">
                <a:solidFill>
                  <a:srgbClr val="002060"/>
                </a:solidFill>
              </a:rPr>
            </a:br>
            <a:r>
              <a:rPr lang="ru-RU" sz="2000" dirty="0">
                <a:solidFill>
                  <a:srgbClr val="002060"/>
                </a:solidFill>
              </a:rPr>
              <a:t>- Проходи по мне вперед!                    </a:t>
            </a:r>
            <a:br>
              <a:rPr lang="ru-RU" sz="2000" dirty="0">
                <a:solidFill>
                  <a:srgbClr val="002060"/>
                </a:solidFill>
              </a:rPr>
            </a:br>
            <a:br>
              <a:rPr lang="ru-RU" sz="2000" dirty="0">
                <a:solidFill>
                  <a:srgbClr val="002060"/>
                </a:solidFill>
              </a:rPr>
            </a:br>
            <a:r>
              <a:rPr lang="ru-RU" sz="2000" dirty="0">
                <a:solidFill>
                  <a:srgbClr val="002060"/>
                </a:solidFill>
              </a:rPr>
              <a:t>                                                           </a:t>
            </a:r>
          </a:p>
        </p:txBody>
      </p:sp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380074" y="467832"/>
            <a:ext cx="4306186" cy="4263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80690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>
                <a:solidFill>
                  <a:srgbClr val="002060"/>
                </a:solidFill>
              </a:rPr>
              <a:t>Цели: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1849583"/>
            <a:ext cx="10025302" cy="4191780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ru-RU" sz="2800" dirty="0">
                <a:solidFill>
                  <a:srgbClr val="002060"/>
                </a:solidFill>
              </a:rPr>
              <a:t>Закреплять знания о различных видах городского транспорта, особенностями  внешнего вида и назначения (трамвай, автобус, троллейбус, «Полиция», «Скорая помощь», «Пожарная»).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sz="2800" dirty="0">
                <a:solidFill>
                  <a:srgbClr val="002060"/>
                </a:solidFill>
              </a:rPr>
              <a:t>Знакомство со знаками дорожного движения «Пешеходный переход», «Остановка общественного транспорта», «Дети».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sz="2800" dirty="0">
                <a:solidFill>
                  <a:srgbClr val="002060"/>
                </a:solidFill>
              </a:rPr>
              <a:t>Закрепить знания о назначении светофора.</a:t>
            </a:r>
          </a:p>
        </p:txBody>
      </p:sp>
    </p:spTree>
    <p:extLst>
      <p:ext uri="{BB962C8B-B14F-4D97-AF65-F5344CB8AC3E}">
        <p14:creationId xmlns:p14="http://schemas.microsoft.com/office/powerpoint/2010/main" val="16289324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>
                <a:solidFill>
                  <a:srgbClr val="002060"/>
                </a:solidFill>
              </a:rPr>
              <a:t>Задачи: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1381991"/>
            <a:ext cx="8596668" cy="4659371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ru-RU" sz="2800" dirty="0">
                <a:solidFill>
                  <a:srgbClr val="002060"/>
                </a:solidFill>
              </a:rPr>
              <a:t>Расширить знания о переходах: наземном и подземном.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sz="2800" dirty="0">
                <a:solidFill>
                  <a:srgbClr val="002060"/>
                </a:solidFill>
              </a:rPr>
              <a:t>Обогащение знаний о разных видах городского транспорта.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sz="2800" dirty="0">
                <a:solidFill>
                  <a:srgbClr val="002060"/>
                </a:solidFill>
              </a:rPr>
              <a:t>Дать представление о том, что для общественного транспорта есть специально отведенное место – остановка.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sz="2800" dirty="0">
                <a:solidFill>
                  <a:srgbClr val="002060"/>
                </a:solidFill>
              </a:rPr>
              <a:t>Дать представление о светофоре, как важнейшем атрибуте дорожно-транспортного движения.</a:t>
            </a:r>
          </a:p>
          <a:p>
            <a:pPr>
              <a:buFont typeface="Wingdings" panose="05000000000000000000" pitchFamily="2" charset="2"/>
              <a:buChar char="v"/>
            </a:pPr>
            <a:endParaRPr lang="ru-RU" sz="28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95854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79618" y="1610592"/>
            <a:ext cx="7949046" cy="4301835"/>
          </a:xfrm>
        </p:spPr>
        <p:txBody>
          <a:bodyPr/>
          <a:lstStyle/>
          <a:p>
            <a:r>
              <a:rPr lang="ru-RU" dirty="0">
                <a:solidFill>
                  <a:srgbClr val="002060"/>
                </a:solidFill>
              </a:rPr>
              <a:t>«Привет, друзья! Вы меня узнали?</a:t>
            </a:r>
            <a:br>
              <a:rPr lang="ru-RU" dirty="0">
                <a:solidFill>
                  <a:srgbClr val="002060"/>
                </a:solidFill>
              </a:rPr>
            </a:br>
            <a:r>
              <a:rPr lang="ru-RU" dirty="0">
                <a:solidFill>
                  <a:srgbClr val="002060"/>
                </a:solidFill>
              </a:rPr>
              <a:t>Это я – Незнайка!</a:t>
            </a:r>
            <a:br>
              <a:rPr lang="ru-RU" dirty="0">
                <a:solidFill>
                  <a:srgbClr val="002060"/>
                </a:solidFill>
              </a:rPr>
            </a:br>
            <a:r>
              <a:rPr lang="ru-RU" dirty="0">
                <a:solidFill>
                  <a:srgbClr val="002060"/>
                </a:solidFill>
              </a:rPr>
              <a:t> Я вас приглашаю сегодня изучать правила дорожного движения.»</a:t>
            </a:r>
            <a:br>
              <a:rPr lang="ru-RU" dirty="0">
                <a:solidFill>
                  <a:srgbClr val="002060"/>
                </a:solidFill>
              </a:rPr>
            </a:br>
            <a:r>
              <a:rPr lang="ru-RU" dirty="0">
                <a:solidFill>
                  <a:srgbClr val="002060"/>
                </a:solidFill>
              </a:rPr>
              <a:t>               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27934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dirty="0">
                <a:solidFill>
                  <a:srgbClr val="002060"/>
                </a:solidFill>
              </a:rPr>
              <a:t>«Посмотрите как много транспорта на дороге!</a:t>
            </a:r>
            <a:br>
              <a:rPr lang="ru-RU" sz="3200" dirty="0">
                <a:solidFill>
                  <a:srgbClr val="002060"/>
                </a:solidFill>
              </a:rPr>
            </a:br>
            <a:r>
              <a:rPr lang="ru-RU" sz="3200" dirty="0">
                <a:solidFill>
                  <a:srgbClr val="002060"/>
                </a:solidFill>
              </a:rPr>
              <a:t>А какие виды транспорта вы знаете?»</a:t>
            </a:r>
            <a:br>
              <a:rPr lang="ru-RU" sz="3200" dirty="0">
                <a:solidFill>
                  <a:srgbClr val="002060"/>
                </a:solidFill>
              </a:rPr>
            </a:br>
            <a:endParaRPr lang="ru-RU" sz="3200" dirty="0">
              <a:solidFill>
                <a:srgbClr val="00206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43042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2341418"/>
          </a:xfrm>
        </p:spPr>
        <p:txBody>
          <a:bodyPr>
            <a:normAutofit fontScale="90000"/>
          </a:bodyPr>
          <a:lstStyle/>
          <a:p>
            <a:r>
              <a:rPr lang="ru-RU" sz="2800" dirty="0">
                <a:solidFill>
                  <a:srgbClr val="002060"/>
                </a:solidFill>
              </a:rPr>
              <a:t>На колесах едет дом.</a:t>
            </a:r>
            <a:br>
              <a:rPr lang="ru-RU" sz="2800" dirty="0">
                <a:solidFill>
                  <a:srgbClr val="002060"/>
                </a:solidFill>
              </a:rPr>
            </a:br>
            <a:r>
              <a:rPr lang="ru-RU" sz="2800" dirty="0">
                <a:solidFill>
                  <a:srgbClr val="002060"/>
                </a:solidFill>
              </a:rPr>
              <a:t>Люди могут ездить в нем.</a:t>
            </a:r>
            <a:br>
              <a:rPr lang="ru-RU" sz="2800" dirty="0">
                <a:solidFill>
                  <a:srgbClr val="002060"/>
                </a:solidFill>
              </a:rPr>
            </a:br>
            <a:r>
              <a:rPr lang="ru-RU" sz="2800" dirty="0">
                <a:solidFill>
                  <a:srgbClr val="002060"/>
                </a:solidFill>
              </a:rPr>
              <a:t>По бокам -  большие окна,</a:t>
            </a:r>
            <a:br>
              <a:rPr lang="ru-RU" sz="2800" dirty="0">
                <a:solidFill>
                  <a:srgbClr val="002060"/>
                </a:solidFill>
              </a:rPr>
            </a:br>
            <a:r>
              <a:rPr lang="ru-RU" sz="2800" dirty="0">
                <a:solidFill>
                  <a:srgbClr val="002060"/>
                </a:solidFill>
              </a:rPr>
              <a:t>Сверху – крыша, чтоб не мокнуть.</a:t>
            </a:r>
            <a:br>
              <a:rPr lang="ru-RU" sz="2800" dirty="0">
                <a:solidFill>
                  <a:srgbClr val="002060"/>
                </a:solidFill>
              </a:rPr>
            </a:br>
            <a:r>
              <a:rPr lang="ru-RU" sz="2800" dirty="0">
                <a:solidFill>
                  <a:srgbClr val="002060"/>
                </a:solidFill>
              </a:rPr>
              <a:t>Дом </a:t>
            </a:r>
            <a:r>
              <a:rPr lang="ru-RU" sz="2800" dirty="0">
                <a:solidFill>
                  <a:srgbClr val="FF0000"/>
                </a:solidFill>
              </a:rPr>
              <a:t>автобусом</a:t>
            </a:r>
            <a:r>
              <a:rPr lang="ru-RU" sz="2800" dirty="0">
                <a:solidFill>
                  <a:srgbClr val="002060"/>
                </a:solidFill>
              </a:rPr>
              <a:t> зовут, </a:t>
            </a:r>
            <a:br>
              <a:rPr lang="ru-RU" sz="2800" dirty="0">
                <a:solidFill>
                  <a:srgbClr val="002060"/>
                </a:solidFill>
              </a:rPr>
            </a:br>
            <a:r>
              <a:rPr lang="ru-RU" sz="2800" dirty="0">
                <a:solidFill>
                  <a:srgbClr val="002060"/>
                </a:solidFill>
              </a:rPr>
              <a:t>У него есть свой маршрут.</a:t>
            </a:r>
            <a:br>
              <a:rPr lang="ru-RU" sz="2800" dirty="0">
                <a:solidFill>
                  <a:srgbClr val="002060"/>
                </a:solidFill>
              </a:rPr>
            </a:br>
            <a:endParaRPr lang="ru-RU" sz="2800" dirty="0">
              <a:solidFill>
                <a:srgbClr val="00206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69110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dirty="0">
                <a:solidFill>
                  <a:srgbClr val="002060"/>
                </a:solidFill>
              </a:rPr>
              <a:t>Вот </a:t>
            </a:r>
            <a:r>
              <a:rPr lang="ru-RU" sz="2800" dirty="0">
                <a:solidFill>
                  <a:srgbClr val="FF0000"/>
                </a:solidFill>
              </a:rPr>
              <a:t>троллейбус</a:t>
            </a:r>
            <a:r>
              <a:rPr lang="ru-RU" sz="2800" dirty="0">
                <a:solidFill>
                  <a:srgbClr val="002060"/>
                </a:solidFill>
              </a:rPr>
              <a:t>, он с усами.</a:t>
            </a:r>
            <a:br>
              <a:rPr lang="ru-RU" sz="2800" dirty="0">
                <a:solidFill>
                  <a:srgbClr val="002060"/>
                </a:solidFill>
              </a:rPr>
            </a:br>
            <a:r>
              <a:rPr lang="ru-RU" sz="2800" dirty="0">
                <a:solidFill>
                  <a:srgbClr val="002060"/>
                </a:solidFill>
              </a:rPr>
              <a:t>Едет он под проводами.</a:t>
            </a:r>
            <a:br>
              <a:rPr lang="ru-RU" sz="2800" dirty="0">
                <a:solidFill>
                  <a:srgbClr val="002060"/>
                </a:solidFill>
              </a:rPr>
            </a:br>
            <a:r>
              <a:rPr lang="ru-RU" sz="2800" dirty="0">
                <a:solidFill>
                  <a:srgbClr val="002060"/>
                </a:solidFill>
              </a:rPr>
              <a:t>Если ус вдруг соскользнет,</a:t>
            </a:r>
            <a:br>
              <a:rPr lang="ru-RU" sz="2800" dirty="0">
                <a:solidFill>
                  <a:srgbClr val="002060"/>
                </a:solidFill>
              </a:rPr>
            </a:br>
            <a:r>
              <a:rPr lang="ru-RU" sz="2800" dirty="0">
                <a:solidFill>
                  <a:srgbClr val="002060"/>
                </a:solidFill>
              </a:rPr>
              <a:t>То троллейбус вмиг замрет.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32354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800" dirty="0" err="1">
                <a:solidFill>
                  <a:srgbClr val="002060"/>
                </a:solidFill>
              </a:rPr>
              <a:t>Дзынь-дзынь-дзынь</a:t>
            </a:r>
            <a:r>
              <a:rPr lang="ru-RU" sz="2800" dirty="0">
                <a:solidFill>
                  <a:srgbClr val="002060"/>
                </a:solidFill>
              </a:rPr>
              <a:t>! Что за звон?</a:t>
            </a:r>
            <a:br>
              <a:rPr lang="ru-RU" sz="2800" dirty="0">
                <a:solidFill>
                  <a:srgbClr val="002060"/>
                </a:solidFill>
              </a:rPr>
            </a:br>
            <a:r>
              <a:rPr lang="ru-RU" sz="2800" dirty="0">
                <a:solidFill>
                  <a:srgbClr val="002060"/>
                </a:solidFill>
              </a:rPr>
              <a:t>По рельсам катится вагон.</a:t>
            </a:r>
            <a:br>
              <a:rPr lang="ru-RU" sz="2800" dirty="0">
                <a:solidFill>
                  <a:srgbClr val="002060"/>
                </a:solidFill>
              </a:rPr>
            </a:br>
            <a:r>
              <a:rPr lang="ru-RU" sz="2800" dirty="0">
                <a:solidFill>
                  <a:srgbClr val="002060"/>
                </a:solidFill>
              </a:rPr>
              <a:t>Внутри креслица стоят,</a:t>
            </a:r>
            <a:br>
              <a:rPr lang="ru-RU" sz="2800" dirty="0">
                <a:solidFill>
                  <a:srgbClr val="002060"/>
                </a:solidFill>
              </a:rPr>
            </a:br>
            <a:r>
              <a:rPr lang="ru-RU" sz="2800" dirty="0">
                <a:solidFill>
                  <a:srgbClr val="002060"/>
                </a:solidFill>
              </a:rPr>
              <a:t>Люди в креслицах сидят.</a:t>
            </a:r>
            <a:br>
              <a:rPr lang="ru-RU" sz="2800" dirty="0">
                <a:solidFill>
                  <a:srgbClr val="002060"/>
                </a:solidFill>
              </a:rPr>
            </a:br>
            <a:r>
              <a:rPr lang="ru-RU" sz="2800" dirty="0">
                <a:solidFill>
                  <a:srgbClr val="002060"/>
                </a:solidFill>
              </a:rPr>
              <a:t>Такой вагон , запоминай,</a:t>
            </a:r>
            <a:br>
              <a:rPr lang="ru-RU" sz="2800" dirty="0">
                <a:solidFill>
                  <a:srgbClr val="002060"/>
                </a:solidFill>
              </a:rPr>
            </a:br>
            <a:r>
              <a:rPr lang="ru-RU" sz="2800" dirty="0">
                <a:solidFill>
                  <a:srgbClr val="002060"/>
                </a:solidFill>
              </a:rPr>
              <a:t>Называется </a:t>
            </a:r>
            <a:r>
              <a:rPr lang="ru-RU" sz="2800" dirty="0">
                <a:solidFill>
                  <a:srgbClr val="FF0000"/>
                </a:solidFill>
              </a:rPr>
              <a:t>трамвай.</a:t>
            </a:r>
            <a:br>
              <a:rPr lang="ru-RU" sz="2800" dirty="0">
                <a:solidFill>
                  <a:srgbClr val="002060"/>
                </a:solidFill>
              </a:rPr>
            </a:br>
            <a:endParaRPr lang="ru-RU" sz="2800" dirty="0">
              <a:solidFill>
                <a:srgbClr val="00206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1084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800" dirty="0">
                <a:solidFill>
                  <a:srgbClr val="002060"/>
                </a:solidFill>
              </a:rPr>
              <a:t>Мчится огненной стрелой, мчится в даль машина!</a:t>
            </a:r>
            <a:br>
              <a:rPr lang="ru-RU" sz="2800" dirty="0">
                <a:solidFill>
                  <a:srgbClr val="002060"/>
                </a:solidFill>
              </a:rPr>
            </a:br>
            <a:r>
              <a:rPr lang="ru-RU" sz="2800" dirty="0">
                <a:solidFill>
                  <a:srgbClr val="002060"/>
                </a:solidFill>
              </a:rPr>
              <a:t>И зальет пожар любой смелая дружина.</a:t>
            </a:r>
            <a:br>
              <a:rPr lang="ru-RU" sz="2800" dirty="0">
                <a:solidFill>
                  <a:srgbClr val="002060"/>
                </a:solidFill>
              </a:rPr>
            </a:br>
            <a:r>
              <a:rPr lang="ru-RU" sz="2800" dirty="0">
                <a:solidFill>
                  <a:srgbClr val="002060"/>
                </a:solidFill>
              </a:rPr>
              <a:t>                                           </a:t>
            </a:r>
            <a:r>
              <a:rPr lang="ru-RU" sz="2800" dirty="0">
                <a:solidFill>
                  <a:srgbClr val="FF0000"/>
                </a:solidFill>
              </a:rPr>
              <a:t>(Пожарная машина)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1002118"/>
      </p:ext>
    </p:extLst>
  </p:cSld>
  <p:clrMapOvr>
    <a:masterClrMapping/>
  </p:clrMapOvr>
</p:sld>
</file>

<file path=ppt/theme/theme1.xml><?xml version="1.0" encoding="utf-8"?>
<a:theme xmlns:a="http://schemas.openxmlformats.org/drawingml/2006/main" name="Грань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300</TotalTime>
  <Words>222</Words>
  <Application>Microsoft Office PowerPoint</Application>
  <PresentationFormat>Широкоэкранный</PresentationFormat>
  <Paragraphs>37</Paragraphs>
  <Slides>19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4" baseType="lpstr">
      <vt:lpstr>Arial</vt:lpstr>
      <vt:lpstr>Trebuchet MS</vt:lpstr>
      <vt:lpstr>Wingdings</vt:lpstr>
      <vt:lpstr>Wingdings 3</vt:lpstr>
      <vt:lpstr>Грань</vt:lpstr>
      <vt:lpstr>Тема занятия:  «Правила дорожного движения» (старший возраст)</vt:lpstr>
      <vt:lpstr>Цели:</vt:lpstr>
      <vt:lpstr>Задачи:</vt:lpstr>
      <vt:lpstr>«Привет, друзья! Вы меня узнали? Это я – Незнайка!  Я вас приглашаю сегодня изучать правила дорожного движения.»                 </vt:lpstr>
      <vt:lpstr>«Посмотрите как много транспорта на дороге! А какие виды транспорта вы знаете?» </vt:lpstr>
      <vt:lpstr>На колесах едет дом. Люди могут ездить в нем. По бокам -  большие окна, Сверху – крыша, чтоб не мокнуть. Дом автобусом зовут,  У него есть свой маршрут. </vt:lpstr>
      <vt:lpstr>Вот троллейбус, он с усами. Едет он под проводами. Если ус вдруг соскользнет, То троллейбус вмиг замрет.</vt:lpstr>
      <vt:lpstr>Дзынь-дзынь-дзынь! Что за звон? По рельсам катится вагон. Внутри креслица стоят, Люди в креслицах сидят. Такой вагон , запоминай, Называется трамвай. </vt:lpstr>
      <vt:lpstr>Мчится огненной стрелой, мчится в даль машина! И зальет пожар любой смелая дружина.                                            (Пожарная машина)</vt:lpstr>
      <vt:lpstr>Воя, мигая, мотором фырча, Без опозданий доставит врача. Едет, несётся в белой карете, Самая скорая помощь на свете!</vt:lpstr>
      <vt:lpstr>Городской он или сельский, Очень важен полицейский. Охраняет он закон, Наш покой и крепкий сон.  </vt:lpstr>
      <vt:lpstr>А теперь давайте попробуем запомнить несколько дорожных знаков!</vt:lpstr>
      <vt:lpstr>В этом месте пешеход Терпеливо транспорт ждет. Он пешком устал шагать,  Хочет пассажиром стать.</vt:lpstr>
      <vt:lpstr>Посреди дороги дети, Мы всегда за них в ответе. Чтоб не плакал их родитель, Будь внимательней водитель!</vt:lpstr>
      <vt:lpstr>Здесь наземный переход, Ходит целый день народ. Ты, водитель, не грусти. Пешехода пропусти.</vt:lpstr>
      <vt:lpstr>Знает каждый пешеход Про подземный переход. Город он не украшает,  Но машинам не мешает!</vt:lpstr>
      <vt:lpstr>Ну вот, как здорово, мы изучили с вами некоторые дорожные знаки! И наконец, остался самый важный герой дорожного движения! Вы догадались о чем я говорю? Это…….светофор.</vt:lpstr>
      <vt:lpstr>Светофор</vt:lpstr>
      <vt:lpstr> Всем ребятам умным ясно: Где дорога – там опасно! Отыщи-ка, пешеход, Черно-белый переход!  Не горит зеленый свет? Светофора вовсе нет? Что такое? Как же так? Посмотри на синий знак.  Человечек в нем идет? Значит это переход. У дороги смирно встань,  Не беги, не хулигань,  Маму за руку бери, Влево-вправо посмотри!                      До свидания, ребята! Приглашает переход:                        - Проходи по мне вперед!                                                                                 </vt:lpstr>
    </vt:vector>
  </TitlesOfParts>
  <Company>Hewlett-Packard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Тема занятия: «Правила дорожного движения» (старший возраст)</dc:title>
  <dc:creator>владислав трулев</dc:creator>
  <cp:lastModifiedBy>Алексей и Марина</cp:lastModifiedBy>
  <cp:revision>30</cp:revision>
  <dcterms:created xsi:type="dcterms:W3CDTF">2015-08-09T19:09:58Z</dcterms:created>
  <dcterms:modified xsi:type="dcterms:W3CDTF">2018-03-18T12:12:51Z</dcterms:modified>
</cp:coreProperties>
</file>