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2" r:id="rId14"/>
    <p:sldId id="270" r:id="rId15"/>
    <p:sldId id="273" r:id="rId16"/>
    <p:sldId id="275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83E4-3068-4BF2-A314-B1319523D2A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0656-2176-4F22-B43D-F7B1CE4F4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5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83E4-3068-4BF2-A314-B1319523D2A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0656-2176-4F22-B43D-F7B1CE4F4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83E4-3068-4BF2-A314-B1319523D2A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0656-2176-4F22-B43D-F7B1CE4F4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7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83E4-3068-4BF2-A314-B1319523D2A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0656-2176-4F22-B43D-F7B1CE4F4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0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83E4-3068-4BF2-A314-B1319523D2A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0656-2176-4F22-B43D-F7B1CE4F4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1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83E4-3068-4BF2-A314-B1319523D2A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0656-2176-4F22-B43D-F7B1CE4F4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8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83E4-3068-4BF2-A314-B1319523D2A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0656-2176-4F22-B43D-F7B1CE4F4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0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83E4-3068-4BF2-A314-B1319523D2A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0656-2176-4F22-B43D-F7B1CE4F4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13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83E4-3068-4BF2-A314-B1319523D2A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0656-2176-4F22-B43D-F7B1CE4F4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07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83E4-3068-4BF2-A314-B1319523D2A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0656-2176-4F22-B43D-F7B1CE4F4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8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83E4-3068-4BF2-A314-B1319523D2A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0656-2176-4F22-B43D-F7B1CE4F4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5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783E4-3068-4BF2-A314-B1319523D2A6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50656-2176-4F22-B43D-F7B1CE4F4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7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"/>
            <a:ext cx="9145166" cy="68571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734228"/>
            <a:ext cx="66247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4000" b="1" kern="0" dirty="0" smtClean="0">
                <a:solidFill>
                  <a:srgbClr val="FF0000"/>
                </a:solidFill>
                <a:effectLst/>
                <a:latin typeface="Cambria"/>
                <a:ea typeface="Times New Roman"/>
                <a:cs typeface="Times New Roman"/>
              </a:rPr>
              <a:t>Коррекционно-профилактическая работа с детьми, имеющими нарушения опорно- двигательного аппарата</a:t>
            </a:r>
            <a:endParaRPr lang="ru-RU" sz="4000" b="1" kern="0" dirty="0">
              <a:solidFill>
                <a:srgbClr val="365F91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9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Как оборудовать физкультурный уголок в группе согласно ФГОС</a:t>
            </a:r>
            <a:endParaRPr lang="ru-RU" sz="36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5301208"/>
            <a:ext cx="8712968" cy="13681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Цель физкультурного уголка: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обеспечение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и регулирование уровня двигательной активности детей в режиме дня.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7" name="Picture 3" descr="C:\Users\Марина\Desktop\лина\IMG_20141014_1555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80743"/>
            <a:ext cx="5256584" cy="394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8640960" cy="6336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Задачи физкультурного уголка</a:t>
            </a: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ru-RU" sz="2400" dirty="0">
                <a:latin typeface="Bookman Old Style" panose="02050604050505020204" pitchFamily="18" charset="0"/>
              </a:rPr>
              <a:t>- приобретение двигательного опыта и физических качеств: координации и гибкости;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правильное формирование опорно-двигательной системы организма;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развитие равновесия, координации движения, крупной и мелкой моторики обеих рук;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закрепление навыка выполнения основных движений (ходьба, бег, мягкие прыжки, повороты в обе стороны) ;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формирование начальных </a:t>
            </a:r>
            <a:r>
              <a:rPr lang="ru-RU" sz="2400" dirty="0" err="1" smtClean="0">
                <a:latin typeface="Bookman Old Style" panose="02050604050505020204" pitchFamily="18" charset="0"/>
              </a:rPr>
              <a:t>представле</a:t>
            </a:r>
            <a:r>
              <a:rPr lang="ru-RU" sz="2400" dirty="0" smtClean="0">
                <a:latin typeface="Bookman Old Style" panose="02050604050505020204" pitchFamily="18" charset="0"/>
              </a:rPr>
              <a:t>-</a:t>
            </a:r>
          </a:p>
          <a:p>
            <a:pPr marL="0" indent="0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</a:rPr>
              <a:t>     </a:t>
            </a:r>
            <a:r>
              <a:rPr lang="ru-RU" sz="2400" dirty="0" err="1" smtClean="0">
                <a:latin typeface="Bookman Old Style" panose="02050604050505020204" pitchFamily="18" charset="0"/>
              </a:rPr>
              <a:t>ний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>
                <a:latin typeface="Bookman Old Style" panose="02050604050505020204" pitchFamily="18" charset="0"/>
              </a:rPr>
              <a:t>о некоторых видах спорта;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овладение подвижными играми с </a:t>
            </a:r>
            <a:r>
              <a:rPr lang="ru-RU" sz="2400" dirty="0" err="1" smtClean="0">
                <a:latin typeface="Bookman Old Style" panose="02050604050505020204" pitchFamily="18" charset="0"/>
              </a:rPr>
              <a:t>пра</a:t>
            </a:r>
            <a:r>
              <a:rPr lang="ru-RU" sz="2400" dirty="0" smtClean="0">
                <a:latin typeface="Bookman Old Style" panose="02050604050505020204" pitchFamily="18" charset="0"/>
              </a:rPr>
              <a:t>-</a:t>
            </a:r>
          </a:p>
          <a:p>
            <a:pPr marL="0" indent="0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</a:rPr>
              <a:t>     вилами</a:t>
            </a:r>
            <a:r>
              <a:rPr lang="ru-RU" sz="2400" dirty="0">
                <a:latin typeface="Bookman Old Style" panose="02050604050505020204" pitchFamily="18" charset="0"/>
              </a:rPr>
              <a:t>;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становление целенаправленности и </a:t>
            </a:r>
            <a:endParaRPr lang="ru-RU" sz="2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</a:rPr>
              <a:t>     </a:t>
            </a:r>
            <a:r>
              <a:rPr lang="ru-RU" sz="2400" dirty="0" err="1" smtClean="0">
                <a:latin typeface="Bookman Old Style" panose="02050604050505020204" pitchFamily="18" charset="0"/>
              </a:rPr>
              <a:t>саморегуляции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>
                <a:latin typeface="Bookman Old Style" panose="02050604050505020204" pitchFamily="18" charset="0"/>
              </a:rPr>
              <a:t>в двигательной сфере;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- становление ценностей </a:t>
            </a:r>
            <a:r>
              <a:rPr lang="ru-RU" sz="2400" dirty="0" smtClean="0">
                <a:latin typeface="Bookman Old Style" panose="02050604050505020204" pitchFamily="18" charset="0"/>
              </a:rPr>
              <a:t>здорового </a:t>
            </a:r>
            <a:r>
              <a:rPr lang="ru-RU" sz="2400" dirty="0" err="1" smtClean="0">
                <a:latin typeface="Bookman Old Style" panose="02050604050505020204" pitchFamily="18" charset="0"/>
              </a:rPr>
              <a:t>обра</a:t>
            </a:r>
            <a:r>
              <a:rPr lang="ru-RU" sz="2400" dirty="0" smtClean="0">
                <a:latin typeface="Bookman Old Style" panose="02050604050505020204" pitchFamily="18" charset="0"/>
              </a:rPr>
              <a:t>-</a:t>
            </a:r>
          </a:p>
          <a:p>
            <a:pPr marL="0" indent="0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</a:rPr>
              <a:t>   за </a:t>
            </a:r>
            <a:r>
              <a:rPr lang="ru-RU" sz="2400" dirty="0">
                <a:latin typeface="Bookman Old Style" panose="02050604050505020204" pitchFamily="18" charset="0"/>
              </a:rPr>
              <a:t>жизни, овладение его </a:t>
            </a:r>
            <a:r>
              <a:rPr lang="ru-RU" sz="2400" dirty="0" smtClean="0">
                <a:latin typeface="Bookman Old Style" panose="02050604050505020204" pitchFamily="18" charset="0"/>
              </a:rPr>
              <a:t>элементарными</a:t>
            </a:r>
          </a:p>
          <a:p>
            <a:pPr marL="0" indent="0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</a:rPr>
              <a:t>    </a:t>
            </a:r>
            <a:r>
              <a:rPr lang="ru-RU" sz="2400" dirty="0">
                <a:latin typeface="Bookman Old Style" panose="02050604050505020204" pitchFamily="18" charset="0"/>
              </a:rPr>
              <a:t>нормами и </a:t>
            </a:r>
            <a:r>
              <a:rPr lang="ru-RU" sz="2400" dirty="0" smtClean="0">
                <a:latin typeface="Bookman Old Style" panose="02050604050505020204" pitchFamily="18" charset="0"/>
              </a:rPr>
              <a:t>правилами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63818"/>
            <a:ext cx="2241523" cy="327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282" y="188640"/>
            <a:ext cx="8572560" cy="633670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1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Требования к спортивному уголку</a:t>
            </a:r>
            <a:r>
              <a:rPr lang="ru-RU" sz="31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: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1</a:t>
            </a:r>
            <a:r>
              <a:rPr lang="ru-RU" dirty="0">
                <a:latin typeface="Bookman Old Style" panose="02050604050505020204" pitchFamily="18" charset="0"/>
              </a:rPr>
              <a:t>. Безопасность размещения: спортивный уголок не </a:t>
            </a:r>
            <a:r>
              <a:rPr lang="ru-RU" dirty="0" smtClean="0">
                <a:latin typeface="Bookman Old Style" panose="02050604050505020204" pitchFamily="18" charset="0"/>
              </a:rPr>
              <a:t>следует </a:t>
            </a:r>
            <a:r>
              <a:rPr lang="ru-RU" dirty="0">
                <a:latin typeface="Bookman Old Style" panose="02050604050505020204" pitchFamily="18" charset="0"/>
              </a:rPr>
              <a:t>размещать рядом с окнами, центром науки и природы, центром песка и воды, центром театра и музыки. Он может быть размещен: в приемной, групповой или спальной комнате.</a:t>
            </a:r>
          </a:p>
          <a:p>
            <a:pPr>
              <a:buNone/>
            </a:pPr>
            <a:r>
              <a:rPr lang="ru-RU" dirty="0">
                <a:latin typeface="Bookman Old Style" panose="02050604050505020204" pitchFamily="18" charset="0"/>
              </a:rPr>
              <a:t>2. Отвечать гигиеническим и педагогическим требованиям, а расположение - принципу целесообразности.</a:t>
            </a:r>
          </a:p>
          <a:p>
            <a:pPr>
              <a:buNone/>
            </a:pPr>
            <a:r>
              <a:rPr lang="ru-RU" dirty="0">
                <a:latin typeface="Bookman Old Style" panose="02050604050505020204" pitchFamily="18" charset="0"/>
              </a:rPr>
              <a:t>3. Уголок должен </a:t>
            </a:r>
            <a:r>
              <a:rPr lang="ru-RU" dirty="0" smtClean="0">
                <a:latin typeface="Bookman Old Style" panose="02050604050505020204" pitchFamily="18" charset="0"/>
              </a:rPr>
              <a:t>логично  </a:t>
            </a:r>
            <a:r>
              <a:rPr lang="ru-RU" dirty="0">
                <a:latin typeface="Bookman Old Style" panose="02050604050505020204" pitchFamily="18" charset="0"/>
              </a:rPr>
              <a:t>вписываться в интерьер комнаты и быть эстетически оформлен.</a:t>
            </a:r>
          </a:p>
          <a:p>
            <a:pPr>
              <a:buNone/>
            </a:pPr>
            <a:r>
              <a:rPr lang="ru-RU" dirty="0">
                <a:latin typeface="Bookman Old Style" panose="02050604050505020204" pitchFamily="18" charset="0"/>
              </a:rPr>
              <a:t>4</a:t>
            </a:r>
            <a:r>
              <a:rPr lang="ru-RU" dirty="0" smtClean="0">
                <a:latin typeface="Bookman Old Style" panose="02050604050505020204" pitchFamily="18" charset="0"/>
              </a:rPr>
              <a:t>. </a:t>
            </a:r>
            <a:r>
              <a:rPr lang="ru-RU" dirty="0">
                <a:latin typeface="Bookman Old Style" panose="02050604050505020204" pitchFamily="18" charset="0"/>
              </a:rPr>
              <a:t>Уголок должен соответствовать возрасту детей и требованиям программы, обеспечивать свободный выбор и доступ детей.</a:t>
            </a:r>
          </a:p>
          <a:p>
            <a:pPr>
              <a:buNone/>
            </a:pPr>
            <a:r>
              <a:rPr lang="ru-RU" dirty="0">
                <a:latin typeface="Bookman Old Style" panose="02050604050505020204" pitchFamily="18" charset="0"/>
              </a:rPr>
              <a:t>5</a:t>
            </a:r>
            <a:r>
              <a:rPr lang="ru-RU" dirty="0" smtClean="0">
                <a:latin typeface="Bookman Old Style" panose="02050604050505020204" pitchFamily="18" charset="0"/>
              </a:rPr>
              <a:t>. </a:t>
            </a:r>
            <a:r>
              <a:rPr lang="ru-RU" dirty="0">
                <a:latin typeface="Bookman Old Style" panose="02050604050505020204" pitchFamily="18" charset="0"/>
              </a:rPr>
              <a:t>Материалы, из которых изготовлено оборудование, должны отвечать гигиеническим требованиям, быть экологически чистыми и прочными.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4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1" y="476672"/>
            <a:ext cx="4213132" cy="65403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</a:rPr>
              <a:t>Корригирующая </a:t>
            </a:r>
            <a:br>
              <a:rPr lang="ru-RU" sz="36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</a:rPr>
              <a:t> гимнастика</a:t>
            </a:r>
            <a:endParaRPr lang="ru-RU" sz="3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80991" y="428604"/>
            <a:ext cx="4963009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Цель: </a:t>
            </a:r>
            <a:r>
              <a:rPr lang="ru-RU" sz="2000" dirty="0" smtClean="0"/>
              <a:t>осознанное сохранение и </a:t>
            </a:r>
            <a:r>
              <a:rPr lang="ru-RU" sz="2000" dirty="0" err="1" smtClean="0"/>
              <a:t>укрепле-ние</a:t>
            </a:r>
            <a:r>
              <a:rPr lang="ru-RU" sz="2000" dirty="0" smtClean="0"/>
              <a:t> здоровья опорно-двигательного аппарата и формирование основ здорового образа жизни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задачи:</a:t>
            </a:r>
          </a:p>
          <a:p>
            <a:pPr>
              <a:buNone/>
            </a:pPr>
            <a:r>
              <a:rPr lang="ru-RU" sz="2000" dirty="0" smtClean="0"/>
              <a:t>1. Формировать у воспитанников и </a:t>
            </a:r>
            <a:r>
              <a:rPr lang="ru-RU" sz="2000" dirty="0" err="1" smtClean="0"/>
              <a:t>вос</a:t>
            </a:r>
            <a:r>
              <a:rPr lang="ru-RU" sz="2000" dirty="0" smtClean="0"/>
              <a:t>-питателей систему теоретических и педагогических умений, необходимых для физического развития ребенка.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7" name="Picture 2" descr="E:\P51620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00438"/>
            <a:ext cx="4038600" cy="3028950"/>
          </a:xfrm>
          <a:prstGeom prst="rect">
            <a:avLst/>
          </a:prstGeom>
          <a:noFill/>
        </p:spPr>
      </p:pic>
      <p:pic>
        <p:nvPicPr>
          <p:cNvPr id="8" name="Picture 2" descr="E:\P5162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3895271" cy="4740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7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ПАМЯТКА ДЛЯ РОДИТЕЛЕЙ ПО ОЗДОРОВЛЕНИЮ ДЕТЕЙ</a:t>
            </a:r>
            <a:r>
              <a:rPr lang="ru-RU" sz="2000" dirty="0">
                <a:solidFill>
                  <a:srgbClr val="FF00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sz="2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363272" cy="54486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Физкультурно-оздоровительную </a:t>
            </a:r>
            <a:r>
              <a:rPr lang="ru-RU" dirty="0"/>
              <a:t>деятельность с детьми важно организовывать на положительном эмоциональном фоне.</a:t>
            </a:r>
          </a:p>
          <a:p>
            <a:pPr>
              <a:buNone/>
            </a:pPr>
            <a:r>
              <a:rPr lang="ru-RU" dirty="0"/>
              <a:t>Прежде всего необходимо:</a:t>
            </a:r>
          </a:p>
          <a:p>
            <a:pPr>
              <a:buNone/>
            </a:pPr>
            <a:r>
              <a:rPr lang="ru-RU" dirty="0"/>
              <a:t>1. Создавать эмоциональный комфорт: доброе отношение, ласковый тон.</a:t>
            </a:r>
          </a:p>
          <a:p>
            <a:pPr>
              <a:buNone/>
            </a:pPr>
            <a:r>
              <a:rPr lang="ru-RU" dirty="0"/>
              <a:t>2. Стимулировать желание заниматься двигательной деятельностью, обеспечивать достаточную страховку.</a:t>
            </a:r>
          </a:p>
          <a:p>
            <a:pPr>
              <a:buNone/>
            </a:pPr>
            <a:r>
              <a:rPr lang="ru-RU" dirty="0"/>
              <a:t>3. В условиях семьи рекомендуется использовать следующие физкультурно-оздоровительные элементы</a:t>
            </a:r>
            <a:r>
              <a:rPr lang="ru-RU" dirty="0" smtClean="0"/>
              <a:t>:</a:t>
            </a:r>
            <a:endParaRPr lang="ru-RU" dirty="0"/>
          </a:p>
          <a:p>
            <a:pPr>
              <a:buNone/>
            </a:pPr>
            <a:r>
              <a:rPr lang="ru-RU" dirty="0"/>
              <a:t>• утреннюю гимнастику;</a:t>
            </a:r>
          </a:p>
          <a:p>
            <a:pPr>
              <a:buNone/>
            </a:pPr>
            <a:r>
              <a:rPr lang="ru-RU" dirty="0"/>
              <a:t>• хороводные игры-забавы;</a:t>
            </a:r>
          </a:p>
          <a:p>
            <a:pPr>
              <a:buNone/>
            </a:pPr>
            <a:r>
              <a:rPr lang="ru-RU" dirty="0"/>
              <a:t>• подвижные игры;</a:t>
            </a:r>
          </a:p>
          <a:p>
            <a:pPr>
              <a:buNone/>
            </a:pPr>
            <a:r>
              <a:rPr lang="ru-RU" dirty="0" smtClean="0"/>
              <a:t>• спортивно-развлекательные </a:t>
            </a:r>
          </a:p>
          <a:p>
            <a:pPr>
              <a:buNone/>
            </a:pPr>
            <a:r>
              <a:rPr lang="ru-RU" dirty="0" smtClean="0"/>
              <a:t>     игровые комплексы;</a:t>
            </a:r>
            <a:endParaRPr lang="ru-RU" dirty="0"/>
          </a:p>
          <a:p>
            <a:pPr>
              <a:buNone/>
            </a:pPr>
            <a:r>
              <a:rPr lang="ru-RU" dirty="0"/>
              <a:t>• гимнастику для глаз;</a:t>
            </a:r>
          </a:p>
          <a:p>
            <a:pPr>
              <a:buNone/>
            </a:pPr>
            <a:r>
              <a:rPr lang="ru-RU" dirty="0"/>
              <a:t>• элементы самомассажа;</a:t>
            </a:r>
          </a:p>
          <a:p>
            <a:pPr>
              <a:buNone/>
            </a:pPr>
            <a:r>
              <a:rPr lang="ru-RU" dirty="0" smtClean="0"/>
              <a:t>• закаливающие процедуры </a:t>
            </a:r>
          </a:p>
          <a:p>
            <a:pPr>
              <a:buNone/>
            </a:pPr>
            <a:r>
              <a:rPr lang="ru-RU" dirty="0" smtClean="0"/>
              <a:t>    (с учетом здоровья детей) ;</a:t>
            </a:r>
            <a:endParaRPr lang="ru-RU" dirty="0"/>
          </a:p>
          <a:p>
            <a:pPr>
              <a:buNone/>
            </a:pPr>
            <a:r>
              <a:rPr lang="ru-RU" dirty="0"/>
              <a:t>• ароматерапию, фитотерапию, </a:t>
            </a:r>
            <a:r>
              <a:rPr lang="ru-RU" dirty="0" err="1" smtClean="0"/>
              <a:t>фитон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цидотерапию</a:t>
            </a:r>
            <a:r>
              <a:rPr lang="ru-RU" dirty="0"/>
              <a:t>, витаминотерапию,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аэроионотерапию </a:t>
            </a:r>
            <a:r>
              <a:rPr lang="ru-RU" dirty="0"/>
              <a:t>(по назначению врача) </a:t>
            </a:r>
          </a:p>
        </p:txBody>
      </p:sp>
      <p:pic>
        <p:nvPicPr>
          <p:cNvPr id="5122" name="Picture 2" descr="E:\P42918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000372"/>
            <a:ext cx="4182949" cy="3225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5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Интеграция на физкультурных занятиях в соответствии с ФГОС</a:t>
            </a:r>
            <a:endParaRPr lang="ru-RU" sz="36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762872" cy="48291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600" dirty="0" smtClean="0"/>
              <a:t>       </a:t>
            </a:r>
            <a:r>
              <a:rPr lang="ru-RU" sz="2600" dirty="0" smtClean="0">
                <a:latin typeface="Bookman Old Style" panose="02050604050505020204" pitchFamily="18" charset="0"/>
              </a:rPr>
              <a:t>Формы </a:t>
            </a:r>
            <a:r>
              <a:rPr lang="ru-RU" sz="2600" dirty="0">
                <a:latin typeface="Bookman Old Style" panose="02050604050505020204" pitchFamily="18" charset="0"/>
              </a:rPr>
              <a:t>реализации </a:t>
            </a:r>
            <a:r>
              <a:rPr lang="en-US" sz="2600" dirty="0" smtClean="0">
                <a:latin typeface="Bookman Old Style" panose="02050604050505020204" pitchFamily="18" charset="0"/>
              </a:rPr>
              <a:t>   </a:t>
            </a:r>
          </a:p>
          <a:p>
            <a:pPr marL="0" lvl="0" indent="0">
              <a:buNone/>
            </a:pP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smtClean="0">
                <a:latin typeface="Bookman Old Style" panose="02050604050505020204" pitchFamily="18" charset="0"/>
              </a:rPr>
              <a:t> </a:t>
            </a:r>
            <a:r>
              <a:rPr lang="ru-RU" sz="2600" dirty="0" smtClean="0">
                <a:latin typeface="Bookman Old Style" panose="02050604050505020204" pitchFamily="18" charset="0"/>
              </a:rPr>
              <a:t>принципа </a:t>
            </a:r>
            <a:r>
              <a:rPr lang="ru-RU" sz="2600" dirty="0">
                <a:latin typeface="Bookman Old Style" panose="02050604050505020204" pitchFamily="18" charset="0"/>
              </a:rPr>
              <a:t>интеграции:</a:t>
            </a:r>
          </a:p>
          <a:p>
            <a:pPr marL="0" lvl="0" indent="0" algn="just">
              <a:buNone/>
            </a:pPr>
            <a:r>
              <a:rPr lang="ru-RU" sz="2600" dirty="0">
                <a:latin typeface="Bookman Old Style" panose="02050604050505020204" pitchFamily="18" charset="0"/>
              </a:rPr>
              <a:t>1. Интеграция на уровне содержания и задач </a:t>
            </a:r>
            <a:r>
              <a:rPr lang="ru-RU" sz="2600" dirty="0" err="1" smtClean="0">
                <a:latin typeface="Bookman Old Style" panose="02050604050505020204" pitchFamily="18" charset="0"/>
              </a:rPr>
              <a:t>пси-холого-педагогической</a:t>
            </a:r>
            <a:r>
              <a:rPr lang="ru-RU" sz="2600" dirty="0" smtClean="0">
                <a:latin typeface="Bookman Old Style" panose="02050604050505020204" pitchFamily="18" charset="0"/>
              </a:rPr>
              <a:t> </a:t>
            </a:r>
            <a:r>
              <a:rPr lang="ru-RU" sz="2600" dirty="0">
                <a:latin typeface="Bookman Old Style" panose="02050604050505020204" pitchFamily="18" charset="0"/>
              </a:rPr>
              <a:t>работы.</a:t>
            </a:r>
          </a:p>
          <a:p>
            <a:pPr marL="0" lvl="0" indent="0" algn="just">
              <a:buNone/>
            </a:pPr>
            <a:r>
              <a:rPr lang="ru-RU" sz="2600" dirty="0">
                <a:latin typeface="Bookman Old Style" panose="02050604050505020204" pitchFamily="18" charset="0"/>
              </a:rPr>
              <a:t>2. Интеграция по </a:t>
            </a:r>
            <a:r>
              <a:rPr lang="ru-RU" sz="2600" dirty="0" err="1" smtClean="0">
                <a:latin typeface="Bookman Old Style" panose="02050604050505020204" pitchFamily="18" charset="0"/>
              </a:rPr>
              <a:t>средст-вам</a:t>
            </a:r>
            <a:r>
              <a:rPr lang="ru-RU" sz="2600" dirty="0" smtClean="0">
                <a:latin typeface="Bookman Old Style" panose="02050604050505020204" pitchFamily="18" charset="0"/>
              </a:rPr>
              <a:t> </a:t>
            </a:r>
            <a:r>
              <a:rPr lang="ru-RU" sz="2600" dirty="0">
                <a:latin typeface="Bookman Old Style" panose="02050604050505020204" pitchFamily="18" charset="0"/>
              </a:rPr>
              <a:t>организации </a:t>
            </a:r>
            <a:r>
              <a:rPr lang="ru-RU" sz="2600" dirty="0" err="1" smtClean="0">
                <a:latin typeface="Bookman Old Style" panose="02050604050505020204" pitchFamily="18" charset="0"/>
              </a:rPr>
              <a:t>образо-вательного</a:t>
            </a:r>
            <a:r>
              <a:rPr lang="ru-RU" sz="2600" dirty="0" smtClean="0">
                <a:latin typeface="Bookman Old Style" panose="02050604050505020204" pitchFamily="18" charset="0"/>
              </a:rPr>
              <a:t> </a:t>
            </a:r>
            <a:r>
              <a:rPr lang="ru-RU" sz="2600" dirty="0">
                <a:latin typeface="Bookman Old Style" panose="02050604050505020204" pitchFamily="18" charset="0"/>
              </a:rPr>
              <a:t>процесса</a:t>
            </a:r>
          </a:p>
          <a:p>
            <a:pPr marL="0" lvl="0" indent="0" algn="just">
              <a:buNone/>
            </a:pPr>
            <a:r>
              <a:rPr lang="ru-RU" sz="2600" dirty="0">
                <a:latin typeface="Bookman Old Style" panose="02050604050505020204" pitchFamily="18" charset="0"/>
              </a:rPr>
              <a:t>3. Интеграция детской деятельности.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 descr="E:\P51621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5601" y="1643050"/>
            <a:ext cx="3759565" cy="4882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20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88641"/>
            <a:ext cx="8424936" cy="2088231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Цель:</a:t>
            </a:r>
            <a:r>
              <a:rPr lang="ru-RU" sz="2400" dirty="0" smtClean="0">
                <a:latin typeface="Bookman Old Style" panose="02050604050505020204" pitchFamily="18" charset="0"/>
              </a:rPr>
              <a:t>  </a:t>
            </a:r>
            <a:r>
              <a:rPr lang="ru-RU" sz="2400" dirty="0">
                <a:latin typeface="Bookman Old Style" panose="02050604050505020204" pitchFamily="18" charset="0"/>
              </a:rPr>
              <a:t>достичь целостного представления об изучаемом явлении, событии, процессе, которые отражаются в теме, разделе программы на физкультурных занятиях путем интеграции различных видов детской деятельности.</a:t>
            </a:r>
          </a:p>
          <a:p>
            <a:pPr algn="ctr"/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348880"/>
            <a:ext cx="8640960" cy="41764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задачи:</a:t>
            </a:r>
          </a:p>
          <a:p>
            <a:pPr marL="0" lvl="0" indent="0">
              <a:buNone/>
            </a:pPr>
            <a:r>
              <a:rPr lang="ru-RU" sz="3600" dirty="0" smtClean="0">
                <a:latin typeface="Bookman Old Style" panose="02050604050505020204" pitchFamily="18" charset="0"/>
              </a:rPr>
              <a:t>1. Формирование </a:t>
            </a:r>
            <a:r>
              <a:rPr lang="ru-RU" sz="3600" dirty="0">
                <a:latin typeface="Bookman Old Style" panose="02050604050505020204" pitchFamily="18" charset="0"/>
              </a:rPr>
              <a:t>осознанного отношения к физической активности на основе освоения представлений и </a:t>
            </a:r>
            <a:r>
              <a:rPr lang="ru-RU" sz="3600" dirty="0" err="1" smtClean="0">
                <a:latin typeface="Bookman Old Style" panose="02050604050505020204" pitchFamily="18" charset="0"/>
              </a:rPr>
              <a:t>зна</a:t>
            </a:r>
            <a:r>
              <a:rPr lang="en-US" sz="3600" dirty="0" smtClean="0">
                <a:latin typeface="Bookman Old Style" panose="02050604050505020204" pitchFamily="18" charset="0"/>
              </a:rPr>
              <a:t>-</a:t>
            </a:r>
            <a:r>
              <a:rPr lang="ru-RU" sz="3600" dirty="0" err="1" smtClean="0">
                <a:latin typeface="Bookman Old Style" panose="02050604050505020204" pitchFamily="18" charset="0"/>
              </a:rPr>
              <a:t>ний</a:t>
            </a:r>
            <a:r>
              <a:rPr lang="ru-RU" sz="3600" dirty="0" smtClean="0">
                <a:latin typeface="Bookman Old Style" panose="02050604050505020204" pitchFamily="18" charset="0"/>
              </a:rPr>
              <a:t> </a:t>
            </a:r>
            <a:r>
              <a:rPr lang="ru-RU" sz="3600" dirty="0">
                <a:latin typeface="Bookman Old Style" panose="02050604050505020204" pitchFamily="18" charset="0"/>
              </a:rPr>
              <a:t>о физической культуре</a:t>
            </a:r>
            <a:r>
              <a:rPr lang="ru-RU" sz="3600" dirty="0" smtClean="0">
                <a:latin typeface="Bookman Old Style" panose="02050604050505020204" pitchFamily="18" charset="0"/>
              </a:rPr>
              <a:t>.</a:t>
            </a:r>
            <a:endParaRPr lang="en-US" sz="3600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endParaRPr lang="ru-RU" sz="3600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ru-RU" sz="3600" dirty="0">
                <a:latin typeface="Bookman Old Style" panose="02050604050505020204" pitchFamily="18" charset="0"/>
              </a:rPr>
              <a:t>2. Повышение уровня физической подготовленности на основе формирования и совершенствования </a:t>
            </a:r>
            <a:r>
              <a:rPr lang="ru-RU" sz="3600" dirty="0" smtClean="0">
                <a:latin typeface="Bookman Old Style" panose="02050604050505020204" pitchFamily="18" charset="0"/>
              </a:rPr>
              <a:t>двигатель</a:t>
            </a:r>
            <a:r>
              <a:rPr lang="en-US" sz="3600" dirty="0" smtClean="0">
                <a:latin typeface="Bookman Old Style" panose="02050604050505020204" pitchFamily="18" charset="0"/>
              </a:rPr>
              <a:t>-</a:t>
            </a:r>
            <a:r>
              <a:rPr lang="ru-RU" sz="3600" dirty="0" err="1" smtClean="0">
                <a:latin typeface="Bookman Old Style" panose="02050604050505020204" pitchFamily="18" charset="0"/>
              </a:rPr>
              <a:t>ных</a:t>
            </a:r>
            <a:r>
              <a:rPr lang="ru-RU" sz="3600" dirty="0" smtClean="0">
                <a:latin typeface="Bookman Old Style" panose="02050604050505020204" pitchFamily="18" charset="0"/>
              </a:rPr>
              <a:t> </a:t>
            </a:r>
            <a:r>
              <a:rPr lang="ru-RU" sz="3600" dirty="0">
                <a:latin typeface="Bookman Old Style" panose="02050604050505020204" pitchFamily="18" charset="0"/>
              </a:rPr>
              <a:t>умений и навыков и развития двигательных качеств и способностей</a:t>
            </a:r>
            <a:r>
              <a:rPr lang="ru-RU" sz="3600" dirty="0" smtClean="0">
                <a:latin typeface="Bookman Old Style" panose="02050604050505020204" pitchFamily="18" charset="0"/>
              </a:rPr>
              <a:t>.</a:t>
            </a:r>
            <a:endParaRPr lang="en-US" sz="3600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endParaRPr lang="ru-RU" sz="3600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ru-RU" sz="3600" dirty="0">
                <a:latin typeface="Bookman Old Style" panose="02050604050505020204" pitchFamily="18" charset="0"/>
              </a:rPr>
              <a:t>3. Воспитание потребности в физическом </a:t>
            </a:r>
            <a:r>
              <a:rPr lang="ru-RU" sz="3600" dirty="0" err="1" smtClean="0">
                <a:latin typeface="Bookman Old Style" panose="02050604050505020204" pitchFamily="18" charset="0"/>
              </a:rPr>
              <a:t>совершенст</a:t>
            </a:r>
            <a:r>
              <a:rPr lang="en-US" sz="3600" dirty="0" smtClean="0">
                <a:latin typeface="Bookman Old Style" panose="02050604050505020204" pitchFamily="18" charset="0"/>
              </a:rPr>
              <a:t>-</a:t>
            </a:r>
            <a:r>
              <a:rPr lang="ru-RU" sz="3600" dirty="0" err="1" smtClean="0">
                <a:latin typeface="Bookman Old Style" panose="02050604050505020204" pitchFamily="18" charset="0"/>
              </a:rPr>
              <a:t>вовании</a:t>
            </a:r>
            <a:r>
              <a:rPr lang="ru-RU" sz="3600" dirty="0" smtClean="0">
                <a:latin typeface="Bookman Old Style" panose="02050604050505020204" pitchFamily="18" charset="0"/>
              </a:rPr>
              <a:t> </a:t>
            </a:r>
            <a:r>
              <a:rPr lang="ru-RU" sz="3600" dirty="0">
                <a:latin typeface="Bookman Old Style" panose="02050604050505020204" pitchFamily="18" charset="0"/>
              </a:rPr>
              <a:t>на основе формирования интересов и мотивов к занятиям физическими упражнениями.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1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Методы и приемы, используемые на интегрированных занятиях</a:t>
            </a:r>
            <a:endParaRPr lang="ru-RU" sz="28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686800" cy="5472608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ru-RU" sz="4500" dirty="0">
                <a:latin typeface="Bookman Old Style" panose="02050604050505020204" pitchFamily="18" charset="0"/>
              </a:rPr>
              <a:t>-сравнительный анализ, сопоставление, поиск, эвристическая деятельность;</a:t>
            </a:r>
          </a:p>
          <a:p>
            <a:pPr marL="0" lvl="0" indent="0">
              <a:buNone/>
            </a:pPr>
            <a:r>
              <a:rPr lang="ru-RU" sz="4500" dirty="0">
                <a:latin typeface="Bookman Old Style" panose="02050604050505020204" pitchFamily="18" charset="0"/>
              </a:rPr>
              <a:t>-проблемные вопросы, стимулирующие проявление своего рода </a:t>
            </a:r>
            <a:r>
              <a:rPr lang="ru-RU" sz="4500" dirty="0" err="1" smtClean="0">
                <a:latin typeface="Bookman Old Style" panose="02050604050505020204" pitchFamily="18" charset="0"/>
              </a:rPr>
              <a:t>совме</a:t>
            </a:r>
            <a:r>
              <a:rPr lang="en-US" sz="4500" dirty="0" smtClean="0">
                <a:latin typeface="Bookman Old Style" panose="02050604050505020204" pitchFamily="18" charset="0"/>
              </a:rPr>
              <a:t>-</a:t>
            </a:r>
            <a:r>
              <a:rPr lang="ru-RU" sz="4500" dirty="0" err="1" smtClean="0">
                <a:latin typeface="Bookman Old Style" panose="02050604050505020204" pitchFamily="18" charset="0"/>
              </a:rPr>
              <a:t>стных</a:t>
            </a:r>
            <a:r>
              <a:rPr lang="ru-RU" sz="4500" dirty="0" smtClean="0">
                <a:latin typeface="Bookman Old Style" panose="02050604050505020204" pitchFamily="18" charset="0"/>
              </a:rPr>
              <a:t> </a:t>
            </a:r>
            <a:r>
              <a:rPr lang="ru-RU" sz="4500" dirty="0">
                <a:latin typeface="Bookman Old Style" panose="02050604050505020204" pitchFamily="18" charset="0"/>
              </a:rPr>
              <a:t>с педагогом «открытий», помогающих ребенку найти ответ.</a:t>
            </a:r>
          </a:p>
          <a:p>
            <a:pPr marL="0" lvl="0" indent="0">
              <a:buNone/>
            </a:pPr>
            <a:r>
              <a:rPr lang="ru-RU" sz="4500" dirty="0">
                <a:latin typeface="Bookman Old Style" panose="02050604050505020204" pitchFamily="18" charset="0"/>
              </a:rPr>
              <a:t>-разнообразные речевые дидактические игры для знакомства с культурно-речевыми эталонами, активизации словаря, расширения представления о многообразии граней родного языка, воспитания чувства уверенности в своих силах</a:t>
            </a:r>
            <a:r>
              <a:rPr lang="ru-RU" sz="4500" dirty="0" smtClean="0">
                <a:latin typeface="Bookman Old Style" panose="02050604050505020204" pitchFamily="18" charset="0"/>
              </a:rPr>
              <a:t>.</a:t>
            </a:r>
          </a:p>
          <a:p>
            <a:pPr lvl="0"/>
            <a:endParaRPr lang="ru-RU" sz="5900" dirty="0"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r>
              <a:rPr lang="ru-RU" sz="59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Cтруктура</a:t>
            </a:r>
            <a:r>
              <a:rPr lang="ru-RU" sz="59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59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интегрированных </a:t>
            </a:r>
            <a:r>
              <a:rPr lang="ru-RU" sz="5900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занятий </a:t>
            </a:r>
            <a:endParaRPr lang="ru-RU" sz="59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buNone/>
            </a:pPr>
            <a:r>
              <a:rPr lang="ru-RU" sz="4500" dirty="0" smtClean="0"/>
              <a:t>отличается </a:t>
            </a:r>
            <a:r>
              <a:rPr lang="ru-RU" sz="4500" dirty="0"/>
              <a:t>от структуры обычных, и к ней предъявляются следующие требования</a:t>
            </a:r>
            <a:r>
              <a:rPr lang="ru-RU" sz="4500" dirty="0" smtClean="0"/>
              <a:t>:</a:t>
            </a:r>
          </a:p>
          <a:p>
            <a:pPr marL="0" lvl="0" indent="0">
              <a:buNone/>
            </a:pPr>
            <a:r>
              <a:rPr lang="ru-RU" sz="3800" dirty="0" smtClean="0"/>
              <a:t>-</a:t>
            </a:r>
            <a:r>
              <a:rPr lang="ru-RU" sz="4500" dirty="0">
                <a:latin typeface="Bookman Old Style" panose="02050604050505020204" pitchFamily="18" charset="0"/>
              </a:rPr>
              <a:t>чёткость, компактность, сжатость учебного материала;</a:t>
            </a:r>
          </a:p>
          <a:p>
            <a:pPr marL="0" lvl="0" indent="0">
              <a:buNone/>
            </a:pPr>
            <a:r>
              <a:rPr lang="ru-RU" sz="4500" dirty="0">
                <a:latin typeface="Bookman Old Style" panose="02050604050505020204" pitchFamily="18" charset="0"/>
              </a:rPr>
              <a:t>-продуманность и логическая взаимосвязь изучаемого материала разделов программы на каждом занятии;</a:t>
            </a:r>
          </a:p>
          <a:p>
            <a:pPr marL="0" lvl="0" indent="0">
              <a:buNone/>
            </a:pPr>
            <a:r>
              <a:rPr lang="ru-RU" sz="4500" dirty="0">
                <a:latin typeface="Bookman Old Style" panose="02050604050505020204" pitchFamily="18" charset="0"/>
              </a:rPr>
              <a:t>-взаимообусловленность, взаимосвязанность материала интегрируемых предметов на каждом этапе занятия;</a:t>
            </a:r>
          </a:p>
          <a:p>
            <a:pPr marL="0" lvl="0" indent="0">
              <a:buNone/>
            </a:pPr>
            <a:r>
              <a:rPr lang="ru-RU" sz="4500" dirty="0">
                <a:latin typeface="Bookman Old Style" panose="02050604050505020204" pitchFamily="18" charset="0"/>
              </a:rPr>
              <a:t>-большая информативная емкость образовательного материала, используемого на занятии;</a:t>
            </a:r>
          </a:p>
          <a:p>
            <a:pPr marL="0" lvl="0" indent="0">
              <a:buNone/>
            </a:pPr>
            <a:r>
              <a:rPr lang="ru-RU" sz="4500" dirty="0">
                <a:latin typeface="Bookman Old Style" panose="02050604050505020204" pitchFamily="18" charset="0"/>
              </a:rPr>
              <a:t>-систематичность и доступность изложения материала;</a:t>
            </a:r>
          </a:p>
          <a:p>
            <a:pPr marL="0" lvl="0" indent="0">
              <a:buNone/>
            </a:pPr>
            <a:r>
              <a:rPr lang="ru-RU" sz="4500" dirty="0">
                <a:latin typeface="Bookman Old Style" panose="02050604050505020204" pitchFamily="18" charset="0"/>
              </a:rPr>
              <a:t>-необходимость соблюдения временных рамок занятия.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7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Мастер-класс для педагогов</a:t>
            </a:r>
            <a: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«Береги себя»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35280" cy="197281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Цель</a:t>
            </a:r>
            <a:r>
              <a:rPr lang="ru-RU" b="1" dirty="0" smtClean="0"/>
              <a:t>:  </a:t>
            </a:r>
            <a:r>
              <a:rPr lang="ru-RU" dirty="0" smtClean="0"/>
              <a:t>формирование </a:t>
            </a:r>
            <a:r>
              <a:rPr lang="ru-RU" dirty="0"/>
              <a:t>у педагогов стремления заботиться о своем здоровье, бережно и с любовью относиться к себе, вести здоровый образ жизни, который непременно отразится на эмоциональном благополучии.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3789040"/>
            <a:ext cx="8496944" cy="233712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Задачи: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 Создать условия для укрепления здоровья педагогов;</a:t>
            </a:r>
          </a:p>
          <a:p>
            <a:pPr marL="0" indent="0">
              <a:buNone/>
            </a:pPr>
            <a:r>
              <a:rPr lang="ru-RU" dirty="0"/>
              <a:t>2. Продолжать развивать у педагогов позитивное отношение к занятиям спортивными упражнениями;</a:t>
            </a:r>
          </a:p>
          <a:p>
            <a:pPr marL="0" indent="0">
              <a:buNone/>
            </a:pPr>
            <a:r>
              <a:rPr lang="ru-RU" dirty="0"/>
              <a:t>3. Поддерживать атмосферу взаимопонимания, благополучия в коллективе детского сада.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7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7931224" cy="619268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Памятка воспитателям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Любите себя.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Каждое утро - первое чувство - чувство радости.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Щедро дарите эту радость своим близким, коллегам, знакомым.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Посмотрите на льющуюся воду в тот момент, когда чувствуете, что можете выпустить гнев наружу.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Почувствуйте себя хозяином своей судьбы.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Возьмите за правило заниматься физическими упражнениями каждый день.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Относитесь к людям так, как вы хотели бы, чтобы люди относились к вам.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Регулярно питайтесь.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 заботой и любовью относитесь к своей душе и своему телу.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Ограничьте или исключите вовсе алкоголь, курение, острые и соленые продукты питания.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Обязательно введите в рацион рыбу, овощи, фрукты, молочные продукты.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Скажите «нет» пище быстрого приготовления.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Замените прогулкой просмотр телевизора/ сайтов/ электронной почты, желательно всей семьей.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Старайтесь принимать пищу до 8 часов вечера.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Позволяйте себе спать не менее 8 часов в сутки.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Слушайте приятную музыку.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Помните: движение – жизнь.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72400" y="5733256"/>
            <a:ext cx="514400" cy="392907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1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4176464" cy="2045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CC0099"/>
                </a:solidFill>
                <a:effectLst/>
                <a:latin typeface="Palatino Linotype"/>
                <a:ea typeface="Times New Roman"/>
                <a:cs typeface="Times New Roman"/>
              </a:rPr>
              <a:t>Поглядите, полюбуйтесь</a:t>
            </a:r>
            <a:br>
              <a:rPr lang="ru-RU" sz="2800" b="1" i="1" dirty="0" smtClean="0">
                <a:solidFill>
                  <a:srgbClr val="CC0099"/>
                </a:solidFill>
                <a:effectLst/>
                <a:latin typeface="Palatino Linotype"/>
                <a:ea typeface="Times New Roman"/>
                <a:cs typeface="Times New Roman"/>
              </a:rPr>
            </a:br>
            <a:r>
              <a:rPr lang="ru-RU" sz="2800" b="1" i="1" dirty="0" smtClean="0">
                <a:solidFill>
                  <a:srgbClr val="CC0099"/>
                </a:solidFill>
                <a:effectLst/>
                <a:latin typeface="Palatino Linotype"/>
                <a:ea typeface="Times New Roman"/>
                <a:cs typeface="Times New Roman"/>
              </a:rPr>
              <a:t>На весёлых дошколят!</a:t>
            </a:r>
            <a:br>
              <a:rPr lang="ru-RU" sz="2800" b="1" i="1" dirty="0" smtClean="0">
                <a:solidFill>
                  <a:srgbClr val="CC0099"/>
                </a:solidFill>
                <a:effectLst/>
                <a:latin typeface="Palatino Linotype"/>
                <a:ea typeface="Times New Roman"/>
                <a:cs typeface="Times New Roman"/>
              </a:rPr>
            </a:b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2051" name="Picture 3" descr="C:\Users\Марина\Desktop\лина\P61692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254624" cy="319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76056" y="3933056"/>
            <a:ext cx="388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C0099"/>
                </a:solidFill>
                <a:latin typeface="Palatino Linotype"/>
                <a:ea typeface="Times New Roman"/>
                <a:cs typeface="Times New Roman"/>
              </a:rPr>
              <a:t>Олимпийские надежды</a:t>
            </a:r>
            <a:br>
              <a:rPr lang="ru-RU" sz="2800" b="1" i="1" dirty="0">
                <a:solidFill>
                  <a:srgbClr val="CC0099"/>
                </a:solidFill>
                <a:latin typeface="Palatino Linotype"/>
                <a:ea typeface="Times New Roman"/>
                <a:cs typeface="Times New Roman"/>
              </a:rPr>
            </a:br>
            <a:r>
              <a:rPr lang="ru-RU" sz="2800" b="1" i="1" dirty="0">
                <a:solidFill>
                  <a:srgbClr val="CC0099"/>
                </a:solidFill>
                <a:latin typeface="Palatino Linotype"/>
                <a:ea typeface="Times New Roman"/>
                <a:cs typeface="Times New Roman"/>
              </a:rPr>
              <a:t>Нынче ходят в детский </a:t>
            </a:r>
            <a:r>
              <a:rPr lang="ru-RU" sz="2800" b="1" i="1" dirty="0" smtClean="0">
                <a:solidFill>
                  <a:srgbClr val="CC0099"/>
                </a:solidFill>
                <a:latin typeface="Palatino Linotype"/>
                <a:ea typeface="Times New Roman"/>
                <a:cs typeface="Times New Roman"/>
              </a:rPr>
              <a:t>сад!</a:t>
            </a:r>
            <a:endParaRPr lang="ru-RU" sz="2800" dirty="0"/>
          </a:p>
        </p:txBody>
      </p:sp>
      <p:pic>
        <p:nvPicPr>
          <p:cNvPr id="2050" name="Picture 2" descr="C:\Users\Марина\Desktop\лина\IMG_20141014_1533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1" y="3140968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620688"/>
            <a:ext cx="8208912" cy="57214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С 1 января 2014 года введен в действие Федеральный государственный образовательный стандарт дошкольного образования (ФГОС ДО). </a:t>
            </a:r>
          </a:p>
          <a:p>
            <a:pPr marL="0" indent="0" algn="ctr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ФГОС ДО устанавливается в Российской Федерации в соответствии с пунктом 6 части 1 статьи 6 ФЗ от 29 декабря 2012 г №273-ФЗ</a:t>
            </a:r>
          </a:p>
          <a:p>
            <a:pPr marL="0" indent="0" algn="ctr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 "Об образовании в Российской Федерации«</a:t>
            </a:r>
          </a:p>
          <a:p>
            <a:pPr marL="0" indent="0" algn="ctr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 и представляет собой "совокупность требований, обязательных при реализации основных образовательных программ дошкольного образования (ООП ДО) образовательными учреждениями, имеющими государственную аккредитацию" 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Цели ФГОС ДО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-  повышение </a:t>
            </a:r>
            <a:r>
              <a:rPr lang="ru-RU" dirty="0">
                <a:latin typeface="Bookman Old Style" panose="02050604050505020204" pitchFamily="18" charset="0"/>
              </a:rPr>
              <a:t>социального статуса дошкольного образования;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>-  обеспечение </a:t>
            </a:r>
            <a:r>
              <a:rPr lang="ru-RU" dirty="0">
                <a:latin typeface="Bookman Old Style" panose="02050604050505020204" pitchFamily="18" charset="0"/>
              </a:rPr>
              <a:t>государством равенства </a:t>
            </a:r>
            <a:r>
              <a:rPr lang="ru-RU" dirty="0" err="1">
                <a:latin typeface="Bookman Old Style" panose="02050604050505020204" pitchFamily="18" charset="0"/>
              </a:rPr>
              <a:t>возможносте</a:t>
            </a:r>
            <a:r>
              <a:rPr lang="ru-RU" dirty="0">
                <a:latin typeface="Bookman Old Style" panose="02050604050505020204" pitchFamily="18" charset="0"/>
              </a:rPr>
              <a:t> для каждого ребенка в получении качественного дошкольного образования;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>-  обеспечение </a:t>
            </a:r>
            <a:r>
              <a:rPr lang="ru-RU" dirty="0">
                <a:latin typeface="Bookman Old Style" panose="02050604050505020204" pitchFamily="18" charset="0"/>
              </a:rPr>
              <a:t>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- </a:t>
            </a:r>
            <a:r>
              <a:rPr lang="ru-RU" dirty="0" smtClean="0">
                <a:latin typeface="Bookman Old Style" panose="02050604050505020204" pitchFamily="18" charset="0"/>
              </a:rPr>
              <a:t>  сохранение </a:t>
            </a:r>
            <a:r>
              <a:rPr lang="ru-RU" dirty="0">
                <a:latin typeface="Bookman Old Style" panose="02050604050505020204" pitchFamily="18" charset="0"/>
              </a:rPr>
              <a:t>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1157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Задачи ФГОС ДО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291264" cy="50014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 smtClean="0"/>
              <a:t>-  охрана </a:t>
            </a:r>
            <a:r>
              <a:rPr lang="ru-RU" sz="6400" dirty="0"/>
              <a:t>и укрепление физического и психического здоровья детей, в том числе их эмоциональное благополучие.</a:t>
            </a:r>
            <a:br>
              <a:rPr lang="ru-RU" sz="6400" dirty="0"/>
            </a:br>
            <a:r>
              <a:rPr lang="ru-RU" sz="6400" dirty="0" smtClean="0"/>
              <a:t>-  обеспечение </a:t>
            </a:r>
            <a:r>
              <a:rPr lang="ru-RU" sz="6400" dirty="0"/>
              <a:t>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 в том числе ограниченных возможностей здоровья);</a:t>
            </a:r>
            <a:br>
              <a:rPr lang="ru-RU" sz="6400" dirty="0"/>
            </a:br>
            <a:r>
              <a:rPr lang="ru-RU" sz="6400" dirty="0" smtClean="0"/>
              <a:t>-  обеспечение </a:t>
            </a:r>
            <a:r>
              <a:rPr lang="ru-RU" sz="6400" dirty="0"/>
              <a:t>преемственности целей, задач и содержания образования</a:t>
            </a:r>
            <a:r>
              <a:rPr lang="ru-RU" sz="6400" dirty="0" smtClean="0"/>
              <a:t>, реализуемых </a:t>
            </a:r>
            <a:r>
              <a:rPr lang="ru-RU" sz="6400" dirty="0"/>
              <a:t>в рамках образовательных программ различных уровней;</a:t>
            </a:r>
            <a:br>
              <a:rPr lang="ru-RU" sz="6400" dirty="0"/>
            </a:br>
            <a:r>
              <a:rPr lang="ru-RU" sz="6400" dirty="0" smtClean="0"/>
              <a:t>-  создание </a:t>
            </a:r>
            <a:r>
              <a:rPr lang="ru-RU" sz="6400" dirty="0"/>
              <a:t>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ребенка как субъекта отношений с самим собой, другими детьми, взрослыми и миром;</a:t>
            </a:r>
            <a:br>
              <a:rPr lang="ru-RU" sz="6400" dirty="0"/>
            </a:br>
            <a:r>
              <a:rPr lang="ru-RU" sz="6400" dirty="0" smtClean="0"/>
              <a:t>-  объединение </a:t>
            </a:r>
            <a:r>
              <a:rPr lang="ru-RU" sz="6400" dirty="0"/>
              <a:t>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  <a:br>
              <a:rPr lang="ru-RU" sz="6400" dirty="0"/>
            </a:br>
            <a:r>
              <a:rPr lang="ru-RU" sz="6400" dirty="0" smtClean="0"/>
              <a:t>-  формирование </a:t>
            </a:r>
            <a:r>
              <a:rPr lang="ru-RU" sz="6400" dirty="0"/>
              <a:t>общей культуры личности детей, в том числе ценностей здорового образа жизни,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  <a:br>
              <a:rPr lang="ru-RU" sz="6400" dirty="0"/>
            </a:br>
            <a:r>
              <a:rPr lang="ru-RU" sz="6400" dirty="0"/>
              <a:t>- 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  <a:br>
              <a:rPr lang="ru-RU" sz="6400" dirty="0"/>
            </a:br>
            <a:r>
              <a:rPr lang="ru-RU" sz="6400" dirty="0"/>
              <a:t>- </a:t>
            </a:r>
            <a:r>
              <a:rPr lang="ru-RU" sz="6400" dirty="0" smtClean="0"/>
              <a:t> формирование </a:t>
            </a:r>
            <a:r>
              <a:rPr lang="ru-RU" sz="6400" dirty="0"/>
              <a:t>социокультурной среды, соответствующей возрастным, индивидуальным, психологическим и физиологическим особенностям детей;</a:t>
            </a:r>
            <a:br>
              <a:rPr lang="ru-RU" sz="6400" dirty="0"/>
            </a:br>
            <a:r>
              <a:rPr lang="ru-RU" sz="6400" dirty="0" smtClean="0"/>
              <a:t>-  </a:t>
            </a:r>
            <a:r>
              <a:rPr lang="ru-RU" sz="6400" dirty="0"/>
              <a:t>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35761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>
                <a:latin typeface="Bookman Old Style" panose="02050604050505020204" pitchFamily="18" charset="0"/>
              </a:rPr>
              <a:t>Стандарт выдвигает три группы требований: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280920" cy="4525963"/>
          </a:xfrm>
        </p:spPr>
        <p:txBody>
          <a:bodyPr>
            <a:norm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1. Требования к структуре основной образовательной программы дошкольного </a:t>
            </a:r>
            <a:r>
              <a:rPr lang="ru-RU" dirty="0" smtClean="0">
                <a:latin typeface="Bookman Old Style" panose="02050604050505020204" pitchFamily="18" charset="0"/>
              </a:rPr>
              <a:t>образования.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2</a:t>
            </a:r>
            <a:r>
              <a:rPr lang="ru-RU" dirty="0">
                <a:latin typeface="Bookman Old Style" panose="02050604050505020204" pitchFamily="18" charset="0"/>
              </a:rPr>
              <a:t>. Требования к условиям реализации основной образовательной программы дошкольного образования.</a:t>
            </a:r>
          </a:p>
          <a:p>
            <a:r>
              <a:rPr lang="ru-RU" dirty="0">
                <a:latin typeface="Bookman Old Style" panose="02050604050505020204" pitchFamily="18" charset="0"/>
              </a:rPr>
              <a:t>3. Требования к результатам освоения основной образовательной программы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2651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8363272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smtClean="0">
                <a:latin typeface="Bookman Old Style" panose="02050604050505020204" pitchFamily="18" charset="0"/>
              </a:rPr>
              <a:t>  </a:t>
            </a:r>
            <a:r>
              <a:rPr lang="ru-RU" dirty="0" smtClean="0">
                <a:latin typeface="Bookman Old Style" panose="02050604050505020204" pitchFamily="18" charset="0"/>
              </a:rPr>
              <a:t>  Для реализации основной </a:t>
            </a:r>
            <a:r>
              <a:rPr lang="ru-RU" dirty="0" err="1" smtClean="0">
                <a:latin typeface="Bookman Old Style" panose="02050604050505020204" pitchFamily="18" charset="0"/>
              </a:rPr>
              <a:t>общеобразо-вательной</a:t>
            </a:r>
            <a:r>
              <a:rPr lang="ru-RU" dirty="0" smtClean="0">
                <a:latin typeface="Bookman Old Style" panose="02050604050505020204" pitchFamily="18" charset="0"/>
              </a:rPr>
              <a:t> программы необходимо создание условий: кадровых, финансовых, материально-технических, психолого-педагогических, а так же создание раз-</a:t>
            </a:r>
            <a:r>
              <a:rPr lang="ru-RU" dirty="0" err="1" smtClean="0">
                <a:latin typeface="Bookman Old Style" panose="02050604050505020204" pitchFamily="18" charset="0"/>
              </a:rPr>
              <a:t>вивающей</a:t>
            </a:r>
            <a:r>
              <a:rPr lang="ru-RU" dirty="0" smtClean="0">
                <a:latin typeface="Bookman Old Style" panose="02050604050505020204" pitchFamily="18" charset="0"/>
              </a:rPr>
              <a:t> предметно-пространственной среды.</a:t>
            </a:r>
          </a:p>
          <a:p>
            <a:pPr marL="0" indent="0" algn="just">
              <a:buNone/>
            </a:pP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smtClean="0">
                <a:latin typeface="Bookman Old Style" panose="02050604050505020204" pitchFamily="18" charset="0"/>
              </a:rPr>
              <a:t>    </a:t>
            </a:r>
            <a:r>
              <a:rPr lang="ru-RU" dirty="0" smtClean="0">
                <a:latin typeface="Bookman Old Style" panose="02050604050505020204" pitchFamily="18" charset="0"/>
              </a:rPr>
              <a:t>Результатом реализации этих условий будет создание комфортной развивающей среды, которая обеспечит доступность качественного дошкольного образования, духовно-нравственное развитие и </a:t>
            </a:r>
            <a:r>
              <a:rPr lang="ru-RU" dirty="0" err="1" smtClean="0">
                <a:latin typeface="Bookman Old Style" panose="02050604050505020204" pitchFamily="18" charset="0"/>
              </a:rPr>
              <a:t>воспи-тание</a:t>
            </a:r>
            <a:r>
              <a:rPr lang="ru-RU" dirty="0" smtClean="0">
                <a:latin typeface="Bookman Old Style" panose="02050604050505020204" pitchFamily="18" charset="0"/>
              </a:rPr>
              <a:t>, охрану и укрепление их здоровья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4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Основное направление </a:t>
            </a: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работы ДОО 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– это физкультурно-оздоровительная работа </a:t>
            </a: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Марина\Desktop\лина\zakalivanie-(page-picture-large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5446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25782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Цели </a:t>
            </a:r>
            <a:b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физкультурно-оздоровительной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работы в детском </a:t>
            </a:r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саду: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32040" y="260648"/>
            <a:ext cx="4038600" cy="6221288"/>
          </a:xfrm>
        </p:spPr>
        <p:txBody>
          <a:bodyPr>
            <a:normAutofit fontScale="400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5000" dirty="0" smtClean="0">
                <a:solidFill>
                  <a:srgbClr val="191919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Стабилизация </a:t>
            </a:r>
            <a:r>
              <a:rPr lang="ru-RU" sz="5000" dirty="0" err="1" smtClean="0">
                <a:solidFill>
                  <a:srgbClr val="191919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физическо</a:t>
            </a:r>
            <a:r>
              <a:rPr lang="en-US" sz="5000" dirty="0" smtClean="0">
                <a:solidFill>
                  <a:srgbClr val="191919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- </a:t>
            </a:r>
            <a:r>
              <a:rPr lang="ru-RU" sz="5000" dirty="0" err="1" smtClean="0">
                <a:solidFill>
                  <a:srgbClr val="191919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го</a:t>
            </a:r>
            <a:r>
              <a:rPr lang="ru-RU" sz="5000" dirty="0" smtClean="0">
                <a:solidFill>
                  <a:srgbClr val="191919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, психологического и эмоционального </a:t>
            </a:r>
            <a:r>
              <a:rPr lang="ru-RU" sz="5000" dirty="0" err="1" smtClean="0">
                <a:solidFill>
                  <a:srgbClr val="191919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благопо</a:t>
            </a:r>
            <a:r>
              <a:rPr lang="en-US" sz="5000" dirty="0" smtClean="0">
                <a:solidFill>
                  <a:srgbClr val="191919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-</a:t>
            </a:r>
            <a:r>
              <a:rPr lang="ru-RU" sz="5000" dirty="0" err="1" smtClean="0">
                <a:solidFill>
                  <a:srgbClr val="191919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лучия</a:t>
            </a:r>
            <a:r>
              <a:rPr lang="ru-RU" sz="5000" dirty="0" smtClean="0">
                <a:solidFill>
                  <a:srgbClr val="191919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 воспитанников</a:t>
            </a:r>
            <a:endParaRPr lang="ru-RU" sz="5000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5000" dirty="0" smtClean="0">
                <a:solidFill>
                  <a:srgbClr val="191919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Улучшение соматических показателей</a:t>
            </a:r>
            <a:endParaRPr lang="ru-RU" sz="5000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5000" dirty="0" smtClean="0">
                <a:solidFill>
                  <a:srgbClr val="191919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Снижение </a:t>
            </a:r>
            <a:r>
              <a:rPr lang="ru-RU" sz="5000" dirty="0" err="1" smtClean="0">
                <a:solidFill>
                  <a:srgbClr val="191919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заболеваемос</a:t>
            </a:r>
            <a:r>
              <a:rPr lang="en-US" sz="5000" dirty="0" smtClean="0">
                <a:solidFill>
                  <a:srgbClr val="191919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-</a:t>
            </a:r>
            <a:r>
              <a:rPr lang="ru-RU" sz="5000" dirty="0" err="1" smtClean="0">
                <a:solidFill>
                  <a:srgbClr val="191919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ти</a:t>
            </a:r>
            <a:r>
              <a:rPr lang="ru-RU" sz="5000" dirty="0" smtClean="0">
                <a:solidFill>
                  <a:srgbClr val="191919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, снижение риска возникновения осложнений после заболеваний</a:t>
            </a:r>
            <a:endParaRPr lang="ru-RU" sz="5000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5000" dirty="0" smtClean="0">
                <a:solidFill>
                  <a:srgbClr val="191919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Снижение роста хронической патологии</a:t>
            </a:r>
            <a:endParaRPr lang="ru-RU" sz="5000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5000" dirty="0" smtClean="0">
                <a:solidFill>
                  <a:srgbClr val="191919"/>
                </a:solidFill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Улучшение функционального состояния дошкольников</a:t>
            </a:r>
            <a:r>
              <a:rPr lang="ru-RU" sz="5000" dirty="0" smtClean="0">
                <a:solidFill>
                  <a:srgbClr val="191919"/>
                </a:solidFill>
                <a:effectLst/>
                <a:latin typeface="Arial"/>
                <a:ea typeface="Times New Roman"/>
                <a:cs typeface="Times New Roman"/>
              </a:rPr>
              <a:t>​</a:t>
            </a:r>
            <a:endParaRPr lang="ru-RU" sz="5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C:\Users\Марина\Desktop\лина\IMG_20141014_1553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614664" cy="346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1142</Words>
  <Application>Microsoft Office PowerPoint</Application>
  <PresentationFormat>Экран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Cambria</vt:lpstr>
      <vt:lpstr>Palatino Linotype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Цели ФГОС ДО</vt:lpstr>
      <vt:lpstr>Задачи ФГОС ДО</vt:lpstr>
      <vt:lpstr>  Стандарт выдвигает три группы требований: </vt:lpstr>
      <vt:lpstr>Презентация PowerPoint</vt:lpstr>
      <vt:lpstr>Основное направление работы ДОО – это физкультурно-оздоровительная работа . </vt:lpstr>
      <vt:lpstr>Цели  физкультурно-оздоровительной работы в детском саду:</vt:lpstr>
      <vt:lpstr>Как оборудовать физкультурный уголок в группе согласно ФГОС</vt:lpstr>
      <vt:lpstr>Презентация PowerPoint</vt:lpstr>
      <vt:lpstr>Презентация PowerPoint</vt:lpstr>
      <vt:lpstr>Корригирующая   гимнастика</vt:lpstr>
      <vt:lpstr>ПАМЯТКА ДЛЯ РОДИТЕЛЕЙ ПО ОЗДОРОВЛЕНИЮ ДЕТЕЙ </vt:lpstr>
      <vt:lpstr>Интеграция на физкультурных занятиях в соответствии с ФГОС</vt:lpstr>
      <vt:lpstr>Презентация PowerPoint</vt:lpstr>
      <vt:lpstr>Методы и приемы, используемые на интегрированных занятиях</vt:lpstr>
      <vt:lpstr>Мастер-класс для педагогов «Береги себя»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user</cp:lastModifiedBy>
  <cp:revision>46</cp:revision>
  <dcterms:created xsi:type="dcterms:W3CDTF">2014-10-14T16:16:40Z</dcterms:created>
  <dcterms:modified xsi:type="dcterms:W3CDTF">2016-01-11T06:44:44Z</dcterms:modified>
</cp:coreProperties>
</file>