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3" r:id="rId3"/>
    <p:sldId id="274" r:id="rId4"/>
    <p:sldId id="275" r:id="rId5"/>
    <p:sldId id="276" r:id="rId6"/>
    <p:sldId id="280" r:id="rId7"/>
    <p:sldId id="281" r:id="rId8"/>
    <p:sldId id="27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4" Type="http://schemas.openxmlformats.org/officeDocument/2006/relationships/image" Target="../media/image5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0C0B-465F-40A7-AF7A-E1255F643B1F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2.emf"/><Relationship Id="rId9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35.emf"/><Relationship Id="rId9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4.bin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8.emf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5.emf"/><Relationship Id="rId3" Type="http://schemas.openxmlformats.org/officeDocument/2006/relationships/oleObject" Target="../embeddings/oleObject28.bin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4.emf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41.emf"/><Relationship Id="rId9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4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7.emf"/><Relationship Id="rId3" Type="http://schemas.openxmlformats.org/officeDocument/2006/relationships/oleObject" Target="../embeddings/oleObject41.bin"/><Relationship Id="rId7" Type="http://schemas.openxmlformats.org/officeDocument/2006/relationships/image" Target="../media/image54.e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6.emf"/><Relationship Id="rId5" Type="http://schemas.openxmlformats.org/officeDocument/2006/relationships/image" Target="../media/image59.jpeg"/><Relationship Id="rId15" Type="http://schemas.openxmlformats.org/officeDocument/2006/relationships/image" Target="../media/image58.emf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53.emf"/><Relationship Id="rId9" Type="http://schemas.openxmlformats.org/officeDocument/2006/relationships/image" Target="../media/image55.emf"/><Relationship Id="rId14" Type="http://schemas.openxmlformats.org/officeDocument/2006/relationships/oleObject" Target="../embeddings/oleObject4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2.jpeg"/><Relationship Id="rId4" Type="http://schemas.openxmlformats.org/officeDocument/2006/relationships/image" Target="../media/image6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3.emf"/><Relationship Id="rId9" Type="http://schemas.openxmlformats.org/officeDocument/2006/relationships/image" Target="../media/image6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34" y="476671"/>
            <a:ext cx="8928991" cy="8706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308614"/>
            <a:ext cx="8928991" cy="18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7" descr="C:\Documents and Settings\Admin\Рабочий стол\Обложка брошюры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772797" cy="36724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C:\Documents and Settings\Admin\Рабочий стол\а брошюры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181730"/>
            <a:ext cx="3995737" cy="1865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32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966" y="1910728"/>
            <a:ext cx="39290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опасайся падения штукатурки, арматуры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держись подальше от окон, шкафов, полок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беги, не пользуйся лифтом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опасайся застекленных поверхностей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держись ближе к дверным проёмам в несущих стенах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Администратор\Рабочий стол\1_files\slide0001-2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635" y="4929198"/>
            <a:ext cx="2857520" cy="11009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352364"/>
            <a:ext cx="3732689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помещении возможен взрыв,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0439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5189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41895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59048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52426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214811" y="928670"/>
          <a:ext cx="4771798" cy="4707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orelDRAW" r:id="rId4" imgW="1328400" imgH="1311120" progId="">
                  <p:embed/>
                </p:oleObj>
              </mc:Choice>
              <mc:Fallback>
                <p:oleObj name="CorelDRAW" r:id="rId4" imgW="1328400" imgH="131112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1" y="928670"/>
                        <a:ext cx="4771798" cy="4707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17314" y="428604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4500562" y="4857760"/>
            <a:ext cx="2000264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24541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28596" y="28667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880966"/>
              </p:ext>
            </p:extLst>
          </p:nvPr>
        </p:nvGraphicFramePr>
        <p:xfrm>
          <a:off x="4453862" y="785793"/>
          <a:ext cx="4643438" cy="3735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CorelDRAW" r:id="rId3" imgW="1856160" imgH="1492200" progId="">
                  <p:embed/>
                </p:oleObj>
              </mc:Choice>
              <mc:Fallback>
                <p:oleObj name="CorelDRAW" r:id="rId3" imgW="1856160" imgH="149220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862" y="785793"/>
                        <a:ext cx="4643438" cy="3735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0" y="1959012"/>
            <a:ext cx="44291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беги к месту взрыва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интересуйся, почему происходит взрыв у случайных прохожих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отбеги подальше в сторону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спрячься за угол, выступ здания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опасайся падения столбов и линий электропередач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старайся укрыться, но вдали от высотных зданий и сооружений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85728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5000628" y="3714752"/>
            <a:ext cx="1357322" cy="1214446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8554" y="369024"/>
            <a:ext cx="321338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возможен взрыв на улице,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0969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626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9383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3484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7518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4200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572000" y="4714884"/>
          <a:ext cx="967612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CorelDRAW" r:id="rId5" imgW="4312440" imgH="6366960" progId="">
                  <p:embed/>
                </p:oleObj>
              </mc:Choice>
              <mc:Fallback>
                <p:oleObj name="CorelDRAW" r:id="rId5" imgW="4312440" imgH="6366960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14884"/>
                        <a:ext cx="967612" cy="1428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572132" y="5143512"/>
          <a:ext cx="106362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CorelDRAW" r:id="rId7" imgW="4312440" imgH="6366960" progId="">
                  <p:embed/>
                </p:oleObj>
              </mc:Choice>
              <mc:Fallback>
                <p:oleObj name="CorelDRAW" r:id="rId7" imgW="4312440" imgH="636696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5143512"/>
                        <a:ext cx="1063625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385868" y="3857628"/>
          <a:ext cx="1900907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CorelDRAW CMX" r:id="rId8" imgW="3579840" imgH="2287800" progId="">
                  <p:embed/>
                </p:oleObj>
              </mc:Choice>
              <mc:Fallback>
                <p:oleObj name="CorelDRAW CMX" r:id="rId8" imgW="3579840" imgH="228780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5868" y="3857628"/>
                        <a:ext cx="1900907" cy="1214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Блок-схема: узел 16"/>
          <p:cNvSpPr/>
          <p:nvPr/>
        </p:nvSpPr>
        <p:spPr>
          <a:xfrm>
            <a:off x="428596" y="25003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14324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4302137" y="500042"/>
          <a:ext cx="4341829" cy="3354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CorelDRAW CMX" r:id="rId3" imgW="2682720" imgH="2073240" progId="">
                  <p:embed/>
                </p:oleObj>
              </mc:Choice>
              <mc:Fallback>
                <p:oleObj name="CorelDRAW CMX" r:id="rId3" imgW="2682720" imgH="207324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7" y="500042"/>
                        <a:ext cx="4341829" cy="3354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2" y="2228409"/>
            <a:ext cx="36433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стой у окна, даже если оно закрыто занавеской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поднимайся выше уровня подоконника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входи в комнату, со стороны которой слышны выстрелы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подходи ни к окну, ни к дверям, если будут звать и говорить, что это милиция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позвони родителям и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сообщи им о выстрелах</a:t>
            </a: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929058" y="1475468"/>
          <a:ext cx="1785950" cy="2024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CorelDRAW" r:id="rId5" imgW="4203360" imgH="4765680" progId="">
                  <p:embed/>
                </p:oleObj>
              </mc:Choice>
              <mc:Fallback>
                <p:oleObj name="CorelDRAW" r:id="rId5" imgW="4203360" imgH="476568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1475468"/>
                        <a:ext cx="1785950" cy="2024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4929190" y="2643182"/>
          <a:ext cx="1785938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CorelDRAW" r:id="rId7" imgW="4203360" imgH="4765680" progId="">
                  <p:embed/>
                </p:oleObj>
              </mc:Choice>
              <mc:Fallback>
                <p:oleObj name="CorelDRAW" r:id="rId7" imgW="4203360" imgH="4765680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2643182"/>
                        <a:ext cx="1785938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643306" y="4857760"/>
          <a:ext cx="3786214" cy="1748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CorelDRAW" r:id="rId8" imgW="7212600" imgH="3332160" progId="">
                  <p:embed/>
                </p:oleObj>
              </mc:Choice>
              <mc:Fallback>
                <p:oleObj name="CorelDRAW" r:id="rId8" imgW="7212600" imgH="3332160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4857760"/>
                        <a:ext cx="3786214" cy="1748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721520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725092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00034" y="352364"/>
            <a:ext cx="3400739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ты, находясь в помещении, 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услышал выстрелы,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6666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04655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7055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9291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8578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7143768" y="3143248"/>
          <a:ext cx="1785937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CorelDRAW" r:id="rId10" imgW="4203360" imgH="4765680" progId="">
                  <p:embed/>
                </p:oleObj>
              </mc:Choice>
              <mc:Fallback>
                <p:oleObj name="CorelDRAW" r:id="rId10" imgW="4203360" imgH="4765680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3143248"/>
                        <a:ext cx="1785937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ятно 1 6"/>
          <p:cNvSpPr/>
          <p:nvPr/>
        </p:nvSpPr>
        <p:spPr>
          <a:xfrm>
            <a:off x="7286644" y="4643446"/>
            <a:ext cx="1428760" cy="114300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674" y="1928802"/>
            <a:ext cx="39290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кричи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плачь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капризничай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жалуйся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паникуй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встречайся взглядом с террористами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вспоминай что-нибудь хорошее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выполняй требования террористов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экономь силы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0064" y="352364"/>
            <a:ext cx="2878994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заложники,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0716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24818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32768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64331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4429124" y="642918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CorelDRAW" r:id="rId3" imgW="2834640" imgH="5288760" progId="">
                  <p:embed/>
                </p:oleObj>
              </mc:Choice>
              <mc:Fallback>
                <p:oleObj name="CorelDRAW" r:id="rId3" imgW="2834640" imgH="528876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642918"/>
                        <a:ext cx="1557337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715008" y="214290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CorelDRAW" r:id="rId5" imgW="2834640" imgH="5288760" progId="">
                  <p:embed/>
                </p:oleObj>
              </mc:Choice>
              <mc:Fallback>
                <p:oleObj name="CorelDRAW" r:id="rId5" imgW="2834640" imgH="528876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214290"/>
                        <a:ext cx="1557337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4143372" y="2553166"/>
          <a:ext cx="3214710" cy="409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CorelDRAW" r:id="rId6" imgW="1438560" imgH="1830600" progId="">
                  <p:embed/>
                </p:oleObj>
              </mc:Choice>
              <mc:Fallback>
                <p:oleObj name="CorelDRAW" r:id="rId6" imgW="1438560" imgH="183060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2553166"/>
                        <a:ext cx="3214710" cy="4090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7358082" y="3714752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CorelDRAW" r:id="rId8" imgW="2834640" imgH="5288760" progId="">
                  <p:embed/>
                </p:oleObj>
              </mc:Choice>
              <mc:Fallback>
                <p:oleObj name="CorelDRAW" r:id="rId8" imgW="2834640" imgH="5288760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82" y="3714752"/>
                        <a:ext cx="1557337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428596" y="407194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7241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510901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89" name="Picture 45" descr="Painted Children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5" y="2371485"/>
            <a:ext cx="1974561" cy="14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200" y="1785926"/>
            <a:ext cx="388536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позволь толпе нести тебя</a:t>
            </a:r>
          </a:p>
          <a:p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старайся продвинуться к краю толпы</a:t>
            </a:r>
          </a:p>
          <a:p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держи руки в карманах</a:t>
            </a:r>
          </a:p>
          <a:p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разведи согнутые в локтях руки чуть в стороны, чтобы грудная клетка не была сдавлена</a:t>
            </a:r>
          </a:p>
          <a:p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старайся удержаться на ногах любыми способами</a:t>
            </a:r>
          </a:p>
          <a:p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освободись от шарфа, сумки, галстука</a:t>
            </a:r>
          </a:p>
          <a:p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стремись оказаться подальше от высоких и крупных людей, людей с громоздкими предметами и большими сумками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929058" y="571480"/>
          <a:ext cx="4429156" cy="1721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CorelDRAW CMX" r:id="rId3" imgW="2770560" imgH="1077120" progId="">
                  <p:embed/>
                </p:oleObj>
              </mc:Choice>
              <mc:Fallback>
                <p:oleObj name="CorelDRAW CMX" r:id="rId3" imgW="2770560" imgH="1077120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571480"/>
                        <a:ext cx="4429156" cy="1721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572000" y="1928802"/>
          <a:ext cx="4429125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CorelDRAW CMX" r:id="rId5" imgW="2770560" imgH="1077120" progId="">
                  <p:embed/>
                </p:oleObj>
              </mc:Choice>
              <mc:Fallback>
                <p:oleObj name="CorelDRAW CMX" r:id="rId5" imgW="2770560" imgH="1077120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28802"/>
                        <a:ext cx="4429125" cy="172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Блок-схема: узел 5"/>
          <p:cNvSpPr/>
          <p:nvPr/>
        </p:nvSpPr>
        <p:spPr>
          <a:xfrm>
            <a:off x="428596" y="19288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9381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32953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42240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8577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285728"/>
            <a:ext cx="224638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толпу,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429124" y="3714752"/>
          <a:ext cx="901165" cy="266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name="CorelDRAW" r:id="rId6" imgW="628560" imgH="1855440" progId="">
                  <p:embed/>
                </p:oleObj>
              </mc:Choice>
              <mc:Fallback>
                <p:oleObj name="CorelDRAW" r:id="rId6" imgW="628560" imgH="185544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3714752"/>
                        <a:ext cx="901165" cy="2661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7215206" y="3643314"/>
          <a:ext cx="1651221" cy="164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CorelDRAW" r:id="rId8" imgW="1353600" imgH="1346400" progId="">
                  <p:embed/>
                </p:oleObj>
              </mc:Choice>
              <mc:Fallback>
                <p:oleObj name="CorelDRAW" r:id="rId8" imgW="1353600" imgH="134640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206" y="3643314"/>
                        <a:ext cx="1651221" cy="1643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357818" y="4357694"/>
          <a:ext cx="2021079" cy="639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CorelDRAW" r:id="rId10" imgW="618480" imgH="196560" progId="">
                  <p:embed/>
                </p:oleObj>
              </mc:Choice>
              <mc:Fallback>
                <p:oleObj name="CorelDRAW" r:id="rId10" imgW="618480" imgH="19656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4357694"/>
                        <a:ext cx="2021079" cy="639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5643570" y="5357826"/>
          <a:ext cx="2643206" cy="111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CorelDRAW" r:id="rId12" imgW="3248640" imgH="1364040" progId="">
                  <p:embed/>
                </p:oleObj>
              </mc:Choice>
              <mc:Fallback>
                <p:oleObj name="CorelDRAW" r:id="rId12" imgW="3248640" imgH="1364040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5357826"/>
                        <a:ext cx="2643206" cy="1110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Блок-схема: узел 15"/>
          <p:cNvSpPr/>
          <p:nvPr/>
        </p:nvSpPr>
        <p:spPr>
          <a:xfrm>
            <a:off x="428596" y="230446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037" y="2071678"/>
            <a:ext cx="37147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немедленно сообщи родителям 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немедленно открой окна, двери, форточки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закрой газовый кран на плите и газовой трубе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вызови службу по телефону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забери домашних животных, если они есть</a:t>
            </a:r>
          </a:p>
        </p:txBody>
      </p:sp>
      <p:sp>
        <p:nvSpPr>
          <p:cNvPr id="6" name="Пятно 1 5"/>
          <p:cNvSpPr/>
          <p:nvPr/>
        </p:nvSpPr>
        <p:spPr>
          <a:xfrm>
            <a:off x="4500562" y="2000240"/>
            <a:ext cx="1785950" cy="2071702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862728"/>
            <a:ext cx="1183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714752"/>
            <a:ext cx="148309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52364"/>
            <a:ext cx="294561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услышал запах газа,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8759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7187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35769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77708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1780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143636" y="285728"/>
          <a:ext cx="2593944" cy="3537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CorelDRAW" r:id="rId3" imgW="4712400" imgH="6428160" progId="">
                  <p:embed/>
                </p:oleObj>
              </mc:Choice>
              <mc:Fallback>
                <p:oleObj name="CorelDRAW" r:id="rId3" imgW="4712400" imgH="642816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285728"/>
                        <a:ext cx="2593944" cy="3537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572264" y="4289367"/>
          <a:ext cx="2251066" cy="2283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CorelDRAW" r:id="rId5" imgW="3408840" imgH="3458520" progId="">
                  <p:embed/>
                </p:oleObj>
              </mc:Choice>
              <mc:Fallback>
                <p:oleObj name="CorelDRAW" r:id="rId5" imgW="3408840" imgH="345852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4289367"/>
                        <a:ext cx="2251066" cy="2283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500166" y="5786454"/>
          <a:ext cx="3714776" cy="46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CorelDRAW" r:id="rId7" imgW="4150800" imgH="617040" progId="">
                  <p:embed/>
                </p:oleObj>
              </mc:Choice>
              <mc:Fallback>
                <p:oleObj name="CorelDRAW" r:id="rId7" imgW="4150800" imgH="61704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5786454"/>
                        <a:ext cx="3714776" cy="466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Рамка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810014"/>
              </p:ext>
            </p:extLst>
          </p:nvPr>
        </p:nvGraphicFramePr>
        <p:xfrm>
          <a:off x="6660232" y="2312293"/>
          <a:ext cx="2428860" cy="4545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CorelDRAW CMX" r:id="rId3" imgW="1248840" imgH="2338920" progId="">
                  <p:embed/>
                </p:oleObj>
              </mc:Choice>
              <mc:Fallback>
                <p:oleObj name="CorelDRAW CMX" r:id="rId3" imgW="1248840" imgH="2338920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2312293"/>
                        <a:ext cx="2428860" cy="4545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3674" y="2143116"/>
            <a:ext cx="41434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сообщи, где происходит пожар, что горит, адрес, номер телефона, свою фамилию, как удобнее подъехать к дому, есть ли опасность для людей</a:t>
            </a:r>
          </a:p>
          <a:p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говори по телефону чётко и спокойно</a:t>
            </a:r>
          </a:p>
          <a:p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двигайся ползком или пригнувшись, надень на нос и рот повязку, смоченную водой</a:t>
            </a:r>
          </a:p>
          <a:p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дверь в задымленное помещение открывай осторожно, чтобы быстрый поток воздуха не вызвал вспышки пламени</a:t>
            </a:r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142845" y="142852"/>
          <a:ext cx="1611710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CorelDRAW CMX" r:id="rId5" imgW="2775240" imgH="984600" progId="">
                  <p:embed/>
                </p:oleObj>
              </mc:Choice>
              <mc:Fallback>
                <p:oleObj name="CorelDRAW CMX" r:id="rId5" imgW="2775240" imgH="98460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5" y="142852"/>
                        <a:ext cx="1611710" cy="571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5857884" y="285728"/>
          <a:ext cx="2022234" cy="2359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CorelDRAW CMX" r:id="rId7" imgW="2358360" imgH="2750760" progId="">
                  <p:embed/>
                </p:oleObj>
              </mc:Choice>
              <mc:Fallback>
                <p:oleObj name="CorelDRAW CMX" r:id="rId7" imgW="2358360" imgH="27507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285728"/>
                        <a:ext cx="2022234" cy="2359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628" y="357166"/>
            <a:ext cx="148309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3943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8945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2677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6249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5444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285728"/>
            <a:ext cx="3118161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эвакуируешься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сообщении о пожаре,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4572000" y="4008571"/>
          <a:ext cx="2786082" cy="274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CorelDRAW" r:id="rId9" imgW="2697840" imgH="2658240" progId="">
                  <p:embed/>
                </p:oleObj>
              </mc:Choice>
              <mc:Fallback>
                <p:oleObj name="CorelDRAW" r:id="rId9" imgW="2697840" imgH="2658240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08571"/>
                        <a:ext cx="2786082" cy="274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503490"/>
              </p:ext>
            </p:extLst>
          </p:nvPr>
        </p:nvGraphicFramePr>
        <p:xfrm>
          <a:off x="4283968" y="2564904"/>
          <a:ext cx="4786660" cy="309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5" name="CorelDRAW" r:id="rId3" imgW="1751760" imgH="721440" progId="">
                  <p:embed/>
                </p:oleObj>
              </mc:Choice>
              <mc:Fallback>
                <p:oleObj name="CorelDRAW" r:id="rId3" imgW="1751760" imgH="721440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564904"/>
                        <a:ext cx="4786660" cy="3096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1964342"/>
            <a:ext cx="378621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помоги взрослым захватить с собой еду, питьевую воду, теплые вещи, фонарик, медицинскую аптечку, свой спасательный круг, верёвку, другие средства спасения</a:t>
            </a:r>
          </a:p>
          <a:p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поднимайся на верхние этажи или крышу дома</a:t>
            </a:r>
          </a:p>
          <a:p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оставайся там до прибытия спасателей</a:t>
            </a:r>
          </a:p>
          <a:p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подавай сигналы о месте своего нахождения с помощью флагов, света, фонаря или свечи</a:t>
            </a:r>
          </a:p>
        </p:txBody>
      </p:sp>
      <p:pic>
        <p:nvPicPr>
          <p:cNvPr id="4" name="Рисунок 3" descr="slide0001-3.jpg"/>
          <p:cNvPicPr>
            <a:picLocks noChangeAspect="1"/>
          </p:cNvPicPr>
          <p:nvPr/>
        </p:nvPicPr>
        <p:blipFill>
          <a:blip r:embed="rId5" cstate="screen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780"/>
          <a:stretch>
            <a:fillRect/>
          </a:stretch>
        </p:blipFill>
        <p:spPr>
          <a:xfrm>
            <a:off x="4000496" y="4929174"/>
            <a:ext cx="164307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352364"/>
            <a:ext cx="382220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внезапно началось наводнение,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11540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36088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28625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49384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929190" y="579437"/>
          <a:ext cx="3957638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6" name="CorelDRAW" r:id="rId6" imgW="5550840" imgH="3896640" progId="">
                  <p:embed/>
                </p:oleObj>
              </mc:Choice>
              <mc:Fallback>
                <p:oleObj name="CorelDRAW" r:id="rId6" imgW="5550840" imgH="3896640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579437"/>
                        <a:ext cx="3957638" cy="277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6772164" y="4143380"/>
          <a:ext cx="2086116" cy="2518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7" name="CorelDRAW CMX" r:id="rId8" imgW="3556080" imgH="4291920" progId="">
                  <p:embed/>
                </p:oleObj>
              </mc:Choice>
              <mc:Fallback>
                <p:oleObj name="CorelDRAW CMX" r:id="rId8" imgW="3556080" imgH="4291920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164" y="4143380"/>
                        <a:ext cx="2086116" cy="2518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5357818" y="4643446"/>
          <a:ext cx="2357454" cy="109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8" name="CorelDRAW CMX" r:id="rId10" imgW="4599360" imgH="2135880" progId="">
                  <p:embed/>
                </p:oleObj>
              </mc:Choice>
              <mc:Fallback>
                <p:oleObj name="CorelDRAW CMX" r:id="rId10" imgW="4599360" imgH="213588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4643446"/>
                        <a:ext cx="2357454" cy="109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6114432" y="5072074"/>
          <a:ext cx="815022" cy="1279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9" name="CorelDRAW CMX" r:id="rId12" imgW="2929680" imgH="4599360" progId="">
                  <p:embed/>
                </p:oleObj>
              </mc:Choice>
              <mc:Fallback>
                <p:oleObj name="CorelDRAW CMX" r:id="rId12" imgW="2929680" imgH="459936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4432" y="5072074"/>
                        <a:ext cx="815022" cy="1279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5500694" y="5357826"/>
          <a:ext cx="928694" cy="1084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0" name="CorelDRAW CMX" r:id="rId14" imgW="2280240" imgH="2662920" progId="">
                  <p:embed/>
                </p:oleObj>
              </mc:Choice>
              <mc:Fallback>
                <p:oleObj name="CorelDRAW CMX" r:id="rId14" imgW="2280240" imgH="266292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5357826"/>
                        <a:ext cx="928694" cy="1084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244764"/>
            <a:ext cx="40005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сбрось с себя тяжелую одежду и обувь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воспользуйся плавающими вблизи предметами для удержания на поверхности воды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спокойно плыви по течению к берегу или  к ближайшим островкам, строениям и здесь жди спасателей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экономь силы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избегай водоворотов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приближайся к электропроводам и электрическим столбам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4011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30533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40005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52149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56158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60007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50064" y="352364"/>
            <a:ext cx="2708177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оказался в воде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наводнения,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429256" y="0"/>
          <a:ext cx="2909293" cy="306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CorelDRAW" r:id="rId3" imgW="1521360" imgH="1602720" progId="">
                  <p:embed/>
                </p:oleObj>
              </mc:Choice>
              <mc:Fallback>
                <p:oleObj name="CorelDRAW" r:id="rId3" imgW="1521360" imgH="160272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0"/>
                        <a:ext cx="2909293" cy="306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 descr="slide0001-2.jpg"/>
          <p:cNvPicPr>
            <a:picLocks noChangeAspect="1"/>
          </p:cNvPicPr>
          <p:nvPr/>
        </p:nvPicPr>
        <p:blipFill>
          <a:blip r:embed="rId5" cstate="screen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0760" y="2143115"/>
            <a:ext cx="2928958" cy="2456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743192"/>
              </p:ext>
            </p:extLst>
          </p:nvPr>
        </p:nvGraphicFramePr>
        <p:xfrm>
          <a:off x="4860032" y="4071942"/>
          <a:ext cx="4214810" cy="2173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CorelDRAW" r:id="rId6" imgW="1663200" imgH="857880" progId="">
                  <p:embed/>
                </p:oleObj>
              </mc:Choice>
              <mc:Fallback>
                <p:oleObj name="CorelDRAW" r:id="rId6" imgW="1663200" imgH="85788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071942"/>
                        <a:ext cx="4214810" cy="2173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285992"/>
            <a:ext cx="37147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оставляй включённые электроприборы без присмотра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никогда не тяни за электрический провод руками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включай и выключай электроприборы только сухими руками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самостоятельно не пробуй отремонтировать электрические приборы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засовывай в розетки посторонние предметы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929454" y="571480"/>
          <a:ext cx="1995461" cy="2703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CorelDRAW" r:id="rId3" imgW="3926880" imgH="5320080" progId="">
                  <p:embed/>
                </p:oleObj>
              </mc:Choice>
              <mc:Fallback>
                <p:oleObj name="CorelDRAW" r:id="rId3" imgW="3926880" imgH="532008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54" y="571480"/>
                        <a:ext cx="1995461" cy="2703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071934" y="1428736"/>
          <a:ext cx="2571770" cy="1572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CorelDRAW" r:id="rId5" imgW="8983800" imgH="5493960" progId="">
                  <p:embed/>
                </p:oleObj>
              </mc:Choice>
              <mc:Fallback>
                <p:oleObj name="CorelDRAW" r:id="rId5" imgW="8983800" imgH="549396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1428736"/>
                        <a:ext cx="2571770" cy="1572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50064" y="352364"/>
            <a:ext cx="2444836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пользуешься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электроприборами,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288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0878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7516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6896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6620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6215074" y="3429000"/>
          <a:ext cx="2066923" cy="2800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CorelDRAW" r:id="rId7" imgW="3926880" imgH="5320080" progId="">
                  <p:embed/>
                </p:oleObj>
              </mc:Choice>
              <mc:Fallback>
                <p:oleObj name="CorelDRAW" r:id="rId7" imgW="3926880" imgH="532008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3429000"/>
                        <a:ext cx="2066923" cy="2800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4714876" y="4357694"/>
          <a:ext cx="1143008" cy="1949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CorelDRAW" r:id="rId8" imgW="749520" imgH="1280160" progId="">
                  <p:embed/>
                </p:oleObj>
              </mc:Choice>
              <mc:Fallback>
                <p:oleObj name="CorelDRAW" r:id="rId8" imgW="749520" imgH="128016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4357694"/>
                        <a:ext cx="1143008" cy="1949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1325562"/>
          <a:ext cx="7572428" cy="34466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3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3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3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3068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Единая</a:t>
                      </a: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служба спасения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Милиция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Скорая помощь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148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Стационарный телефон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МТС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Мегафон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Би-Лайн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*01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*02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*03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58" y="3929066"/>
          <a:ext cx="2932113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orelDRAW CMX" r:id="rId3" imgW="2770560" imgH="2352960" progId="">
                  <p:embed/>
                </p:oleObj>
              </mc:Choice>
              <mc:Fallback>
                <p:oleObj name="CorelDRAW CMX" r:id="rId3" imgW="2770560" imgH="23529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3929066"/>
                        <a:ext cx="2932113" cy="249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65672" y="500042"/>
            <a:ext cx="620426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НОМЕРА ЭКСТРЕННЫХ ТЕЛЕФОНОВ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3200" y="5000636"/>
            <a:ext cx="5102422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случае возникновения любой беды</a:t>
            </a:r>
          </a:p>
          <a:p>
            <a:pPr algn="r"/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воните по единому телефону</a:t>
            </a:r>
          </a:p>
          <a:p>
            <a:pPr algn="r"/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спасения МЧС России - </a:t>
            </a: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840" y="2288492"/>
            <a:ext cx="33000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подходи к оголённым или свисающим проводам, не дотрагивайся до них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набрасывай никакой провод на электропровода на столбах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подходи к трансформаторным будкам, в них нельзя прятаться, их нельзя открывать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929058" y="2571744"/>
          <a:ext cx="3864656" cy="3827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CorelDRAW" r:id="rId3" imgW="1854720" imgH="1836720" progId="">
                  <p:embed/>
                </p:oleObj>
              </mc:Choice>
              <mc:Fallback>
                <p:oleObj name="CorelDRAW" r:id="rId3" imgW="1854720" imgH="183672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2571744"/>
                        <a:ext cx="3864656" cy="3827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00958" y="285728"/>
            <a:ext cx="1500198" cy="2714644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19207" y="1714488"/>
            <a:ext cx="13532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220</a:t>
            </a:r>
            <a:endParaRPr lang="ru-RU" sz="6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52364"/>
            <a:ext cx="3400162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на улице интересуешься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электричеством,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381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5281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6157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685801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689373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321970" y="1357298"/>
          <a:ext cx="5679185" cy="2928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CorelDRAW CMX" r:id="rId3" imgW="4599360" imgH="2371680" progId="">
                  <p:embed/>
                </p:oleObj>
              </mc:Choice>
              <mc:Fallback>
                <p:oleObj name="CorelDRAW CMX" r:id="rId3" imgW="4599360" imgH="237168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970" y="1357298"/>
                        <a:ext cx="5679185" cy="2928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ятно 1 7"/>
          <p:cNvSpPr/>
          <p:nvPr/>
        </p:nvSpPr>
        <p:spPr>
          <a:xfrm>
            <a:off x="5500694" y="3286124"/>
            <a:ext cx="1428760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7143768" y="4643446"/>
          <a:ext cx="1477944" cy="1718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CorelDRAW" r:id="rId5" imgW="2381760" imgH="2770560" progId="">
                  <p:embed/>
                </p:oleObj>
              </mc:Choice>
              <mc:Fallback>
                <p:oleObj name="CorelDRAW" r:id="rId5" imgW="2381760" imgH="277056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4643446"/>
                        <a:ext cx="1477944" cy="1718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2428860" y="4000504"/>
          <a:ext cx="1506047" cy="1436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CorelDRAW" r:id="rId7" imgW="1140480" imgH="1087560" progId="">
                  <p:embed/>
                </p:oleObj>
              </mc:Choice>
              <mc:Fallback>
                <p:oleObj name="CorelDRAW" r:id="rId7" imgW="1140480" imgH="108756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4000504"/>
                        <a:ext cx="1506047" cy="1436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57290" y="500042"/>
            <a:ext cx="640758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ВЗРЫВЫ В ОБЩЕСТВЕННЫХ МЕСТАХ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632884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Общественные места – это рынки, остановки городского транспорта, магазины, супермаркеты, площади, парки.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643578"/>
            <a:ext cx="492852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 не поддаваться панике,</a:t>
            </a:r>
          </a:p>
          <a:p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214942" y="4286256"/>
          <a:ext cx="1325873" cy="192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CorelDRAW" r:id="rId9" imgW="1276560" imgH="1856520" progId="">
                  <p:embed/>
                </p:oleObj>
              </mc:Choice>
              <mc:Fallback>
                <p:oleObj name="CorelDRAW" r:id="rId9" imgW="1276560" imgH="185652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4286256"/>
                        <a:ext cx="1325873" cy="1928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893735"/>
              </p:ext>
            </p:extLst>
          </p:nvPr>
        </p:nvGraphicFramePr>
        <p:xfrm>
          <a:off x="4237838" y="3271303"/>
          <a:ext cx="4830142" cy="3545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CorelDRAW" r:id="rId3" imgW="3367080" imgH="2471760" progId="">
                  <p:embed/>
                </p:oleObj>
              </mc:Choice>
              <mc:Fallback>
                <p:oleObj name="CorelDRAW" r:id="rId3" imgW="3367080" imgH="247176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838" y="3271303"/>
                        <a:ext cx="4830142" cy="3545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61410" y="500042"/>
            <a:ext cx="361086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ПОХИЩЕНИЕ ДЕТЕЙ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180" y="1571612"/>
            <a:ext cx="5500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держаться подальше от дороги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продумывать безопасные маршруты передвижения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стараться не ходить в одиночку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забывать правила пользования мобильными телефонами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1724" y="5286388"/>
            <a:ext cx="3303020" cy="11541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17144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2514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0810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36340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5786446" y="1428736"/>
          <a:ext cx="2286017" cy="15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CorelDRAW" r:id="rId5" imgW="1856160" imgH="1281240" progId="">
                  <p:embed/>
                </p:oleObj>
              </mc:Choice>
              <mc:Fallback>
                <p:oleObj name="CorelDRAW" r:id="rId5" imgW="1856160" imgH="128124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1428736"/>
                        <a:ext cx="2286017" cy="15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386286" y="3786190"/>
          <a:ext cx="3471862" cy="283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CorelDRAW" r:id="rId3" imgW="3281040" imgH="2677680" progId="">
                  <p:embed/>
                </p:oleObj>
              </mc:Choice>
              <mc:Fallback>
                <p:oleObj name="CorelDRAW" r:id="rId3" imgW="3281040" imgH="267768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286" y="3786190"/>
                        <a:ext cx="3471862" cy="283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547016" y="82666"/>
          <a:ext cx="3454139" cy="3346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CorelDRAW" r:id="rId5" imgW="4710240" imgH="4563360" progId="">
                  <p:embed/>
                </p:oleObj>
              </mc:Choice>
              <mc:Fallback>
                <p:oleObj name="CorelDRAW" r:id="rId5" imgW="4710240" imgH="456336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016" y="82666"/>
                        <a:ext cx="3454139" cy="3346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17916" y="500042"/>
            <a:ext cx="389215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ЗАХВАТ ЗАЛОЖНИКОВ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643446"/>
            <a:ext cx="38840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</a:p>
          <a:p>
            <a:r>
              <a:rPr lang="ru-RU" sz="23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Помните,</a:t>
            </a:r>
          </a:p>
          <a:p>
            <a:r>
              <a:rPr lang="ru-RU" sz="23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вас обязательно спасут!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1643050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паниковать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отвлекаться от происходящего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делать резких движений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падать духом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запомнить всё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321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8852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4129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9660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895592" y="3935372"/>
            <a:ext cx="3102864" cy="2779776"/>
          </a:xfrm>
          <a:prstGeom prst="rect">
            <a:avLst/>
          </a:prstGeom>
        </p:spPr>
      </p:pic>
      <p:pic>
        <p:nvPicPr>
          <p:cNvPr id="16" name="Рисунок 15" descr="slide0001-2.jpg"/>
          <p:cNvPicPr>
            <a:picLocks noChangeAspect="1"/>
          </p:cNvPicPr>
          <p:nvPr/>
        </p:nvPicPr>
        <p:blipFill>
          <a:blip r:embed="rId3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2198" y="881806"/>
            <a:ext cx="3042480" cy="2761508"/>
          </a:xfrm>
          <a:prstGeom prst="rect">
            <a:avLst/>
          </a:prstGeom>
        </p:spPr>
      </p:pic>
      <p:pic>
        <p:nvPicPr>
          <p:cNvPr id="17" name="Рисунок 16" descr="slide0001-3.jpg"/>
          <p:cNvPicPr>
            <a:picLocks noChangeAspect="1"/>
          </p:cNvPicPr>
          <p:nvPr/>
        </p:nvPicPr>
        <p:blipFill>
          <a:blip r:embed="rId4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40" y="708470"/>
            <a:ext cx="3012000" cy="2791968"/>
          </a:xfrm>
          <a:prstGeom prst="rect">
            <a:avLst/>
          </a:prstGeom>
        </p:spPr>
      </p:pic>
      <p:pic>
        <p:nvPicPr>
          <p:cNvPr id="18" name="Рисунок 17" descr="slide0001-4.jpg"/>
          <p:cNvPicPr>
            <a:picLocks noChangeAspect="1"/>
          </p:cNvPicPr>
          <p:nvPr/>
        </p:nvPicPr>
        <p:blipFill>
          <a:blip r:embed="rId5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5322" y="274884"/>
            <a:ext cx="3054716" cy="2725488"/>
          </a:xfrm>
          <a:prstGeom prst="rect">
            <a:avLst/>
          </a:prstGeom>
        </p:spPr>
      </p:pic>
      <p:pic>
        <p:nvPicPr>
          <p:cNvPr id="19" name="Рисунок 18" descr="slide0001-6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000364" y="3606948"/>
            <a:ext cx="3194304" cy="2822448"/>
          </a:xfrm>
          <a:prstGeom prst="rect">
            <a:avLst/>
          </a:prstGeom>
        </p:spPr>
      </p:pic>
      <p:pic>
        <p:nvPicPr>
          <p:cNvPr id="20" name="Рисунок 19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142844" y="3894414"/>
            <a:ext cx="3066288" cy="274929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85720" y="1000108"/>
            <a:ext cx="1500198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/>
              <a:t>Какойк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026" y="1000108"/>
            <a:ext cx="144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Какой классный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телефон</a:t>
            </a:r>
            <a:r>
              <a:rPr lang="ru-RU" sz="1400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19675" y="244784"/>
            <a:ext cx="303801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ЛОЖНЫЙ ВЫЗОВ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000108"/>
            <a:ext cx="1071570" cy="857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4678" y="2928934"/>
            <a:ext cx="150019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47976" y="3571876"/>
            <a:ext cx="219552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6286" y="4214818"/>
            <a:ext cx="1452573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15206" y="4133854"/>
            <a:ext cx="1285884" cy="5095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000232" y="942958"/>
            <a:ext cx="1071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Стой!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Не бери!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А вдруг там бомба!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0214" y="294322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Давай вызовем полицию!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1538" y="4262443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Не подходить!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03485" y="3635363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Классно! Один звонок, и столько шума…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62791" y="411004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Вы молодцы, ребята!</a:t>
            </a:r>
          </a:p>
        </p:txBody>
      </p:sp>
      <p:sp>
        <p:nvSpPr>
          <p:cNvPr id="30" name="Рамка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786446" y="3286124"/>
            <a:ext cx="3206496" cy="2816352"/>
          </a:xfrm>
          <a:prstGeom prst="rect">
            <a:avLst/>
          </a:prstGeom>
        </p:spPr>
      </p:pic>
      <p:pic>
        <p:nvPicPr>
          <p:cNvPr id="3" name="Рисунок 2" descr="slide0001-3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142844" y="142852"/>
            <a:ext cx="3346704" cy="3176016"/>
          </a:xfrm>
          <a:prstGeom prst="rect">
            <a:avLst/>
          </a:prstGeom>
        </p:spPr>
      </p:pic>
      <p:pic>
        <p:nvPicPr>
          <p:cNvPr id="4" name="Рисунок 3" descr="slide0001-4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140394" y="3571876"/>
            <a:ext cx="3090672" cy="2877312"/>
          </a:xfrm>
          <a:prstGeom prst="rect">
            <a:avLst/>
          </a:prstGeom>
        </p:spPr>
      </p:pic>
      <p:pic>
        <p:nvPicPr>
          <p:cNvPr id="5" name="Рисунок 4" descr="slide0001-6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3071802" y="3870030"/>
            <a:ext cx="3133344" cy="2773680"/>
          </a:xfrm>
          <a:prstGeom prst="rect">
            <a:avLst/>
          </a:prstGeom>
        </p:spPr>
      </p:pic>
      <p:pic>
        <p:nvPicPr>
          <p:cNvPr id="6" name="Рисунок 5" descr="slide0001-2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214678" y="642918"/>
            <a:ext cx="3078480" cy="2761488"/>
          </a:xfrm>
          <a:prstGeom prst="rect">
            <a:avLst/>
          </a:prstGeom>
        </p:spPr>
      </p:pic>
      <p:pic>
        <p:nvPicPr>
          <p:cNvPr id="7" name="Рисунок 6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5929322" y="214290"/>
            <a:ext cx="3060192" cy="270662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42844" y="206339"/>
            <a:ext cx="928694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4546" y="500042"/>
            <a:ext cx="1214446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1428736"/>
            <a:ext cx="1571636" cy="9286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86446" y="3314698"/>
            <a:ext cx="1357322" cy="4714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3519488"/>
            <a:ext cx="2357454" cy="552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3957641"/>
            <a:ext cx="1714512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062416"/>
            <a:ext cx="1357322" cy="438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00562" y="4500570"/>
            <a:ext cx="785818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2976" y="5329251"/>
            <a:ext cx="1428760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4701" y="247801"/>
            <a:ext cx="85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Круто!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4071" y="504805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Давай ещё так сделаем!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53029" y="1533512"/>
            <a:ext cx="1428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Тут подброшен пакет! В нём что-то тикает…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6749" y="3576639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Мальчики! Вы не видели, кто оставил пакет?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3345" y="401955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Я видела! Это они бросили!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2501" y="52863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Докладываю!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Ложный вызов.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24308" y="394335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Пока мы вас поставим на учёт.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0" y="4538671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И всё?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15021" y="3286125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Ждите повестку в суд.</a:t>
            </a:r>
          </a:p>
        </p:txBody>
      </p:sp>
      <p:sp>
        <p:nvSpPr>
          <p:cNvPr id="26" name="Рамка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1071546"/>
            <a:ext cx="457195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ЗНАНИЯМ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</a:t>
            </a:r>
          </a:p>
          <a:p>
            <a:pPr algn="ctr"/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572000" y="4357694"/>
          <a:ext cx="3824255" cy="191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CorelDRAW" r:id="rId3" imgW="5513760" imgH="2756880" progId="">
                  <p:embed/>
                </p:oleObj>
              </mc:Choice>
              <mc:Fallback>
                <p:oleObj name="CorelDRAW" r:id="rId3" imgW="5513760" imgH="275688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357694"/>
                        <a:ext cx="3824255" cy="191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8416" y="3109927"/>
            <a:ext cx="45720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трогай его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приближайся к нему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пользуйся мобильным телефоном возле него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запомни время обнаружения предмета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сообщи взрослым (учителю, водителю, соседям, родителям) об этом</a:t>
            </a:r>
          </a:p>
          <a:p>
            <a:endParaRPr lang="ru-RU" sz="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072198" y="714356"/>
          <a:ext cx="2660685" cy="225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CorelDRAW CMX" r:id="rId3" imgW="7569000" imgH="6403320" progId="">
                  <p:embed/>
                </p:oleObj>
              </mc:Choice>
              <mc:Fallback>
                <p:oleObj name="CorelDRAW CMX" r:id="rId3" imgW="7569000" imgH="640332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714356"/>
                        <a:ext cx="2660685" cy="2250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286512" y="4857760"/>
          <a:ext cx="2299736" cy="17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CorelDRAW CMX" r:id="rId5" imgW="4609440" imgH="3436920" progId="">
                  <p:embed/>
                </p:oleObj>
              </mc:Choice>
              <mc:Fallback>
                <p:oleObj name="CorelDRAW CMX" r:id="rId5" imgW="4609440" imgH="343692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4857760"/>
                        <a:ext cx="2299736" cy="171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28596" y="352364"/>
            <a:ext cx="4740978" cy="286232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обнаружил неизвестный, бесхозный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вёрток или оставленную сумку,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портфель, коробку в транспорте,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одъезде, квартире, на остановке,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32584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6593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28596" y="40559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28596" y="47148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28596" y="5715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071053" y="1500174"/>
          <a:ext cx="929707" cy="3929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CorelDRAW CMX" r:id="rId7" imgW="645480" imgH="2751120" progId="">
                  <p:embed/>
                </p:oleObj>
              </mc:Choice>
              <mc:Fallback>
                <p:oleObj name="CorelDRAW CMX" r:id="rId7" imgW="645480" imgH="275112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1053" y="1500174"/>
                        <a:ext cx="929707" cy="3929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ятно 1 8"/>
          <p:cNvSpPr/>
          <p:nvPr/>
        </p:nvSpPr>
        <p:spPr>
          <a:xfrm>
            <a:off x="6215074" y="3429000"/>
            <a:ext cx="2214578" cy="2000264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51101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868</Words>
  <Application>Microsoft Office PowerPoint</Application>
  <PresentationFormat>Экран (4:3)</PresentationFormat>
  <Paragraphs>266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CorelDRAW CMX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№ 12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С. А. Залата</dc:creator>
  <cp:lastModifiedBy>Алексей Мишарин</cp:lastModifiedBy>
  <cp:revision>189</cp:revision>
  <dcterms:created xsi:type="dcterms:W3CDTF">2010-04-03T08:55:55Z</dcterms:created>
  <dcterms:modified xsi:type="dcterms:W3CDTF">2019-07-01T20:17:13Z</dcterms:modified>
  <cp:contentStatus/>
</cp:coreProperties>
</file>