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3"/>
  </p:notesMasterIdLst>
  <p:sldIdLst>
    <p:sldId id="260" r:id="rId3"/>
    <p:sldId id="261" r:id="rId4"/>
    <p:sldId id="259" r:id="rId5"/>
    <p:sldId id="262" r:id="rId6"/>
    <p:sldId id="263" r:id="rId7"/>
    <p:sldId id="264" r:id="rId8"/>
    <p:sldId id="284" r:id="rId9"/>
    <p:sldId id="293" r:id="rId10"/>
    <p:sldId id="294" r:id="rId11"/>
    <p:sldId id="275" r:id="rId12"/>
    <p:sldId id="285" r:id="rId13"/>
    <p:sldId id="289" r:id="rId14"/>
    <p:sldId id="281" r:id="rId15"/>
    <p:sldId id="277" r:id="rId16"/>
    <p:sldId id="290" r:id="rId17"/>
    <p:sldId id="280" r:id="rId18"/>
    <p:sldId id="279" r:id="rId19"/>
    <p:sldId id="283" r:id="rId20"/>
    <p:sldId id="291" r:id="rId21"/>
    <p:sldId id="295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3399"/>
    <a:srgbClr val="390FB1"/>
    <a:srgbClr val="FF0066"/>
    <a:srgbClr val="FF6600"/>
    <a:srgbClr val="087C08"/>
    <a:srgbClr val="0000FF"/>
    <a:srgbClr val="1D0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/>
    <p:restoredTop sz="94600"/>
  </p:normalViewPr>
  <p:slideViewPr>
    <p:cSldViewPr snapToGrid="0"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024D472-64ED-4816-9B52-E92912507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646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73454-DE89-460B-9E87-E38208BDE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DE12-1862-46D7-8B15-5AF9BE63E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5FA81-8D27-438B-94E5-D773C23C7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75599-8D6F-4075-A2D3-03B18A6EB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90E00-5342-4417-9F5B-8F7B90F62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30CD-5A55-468A-ADB2-B8980D34B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67E50-7BB4-4762-B770-DF3A2AF90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D9E4C-9904-4563-9DD4-A2EFE4755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6A2A6-EC38-491D-9BF3-6AC0FC929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B05E5-91C8-4741-BDE8-6CE854215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5B666-A919-4383-B064-3995C2686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E5D7C-17C5-44DE-88AB-191946114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1D63-62B0-4BE8-BB21-2D1B390F3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0FEE2-A072-455E-9DFB-D4AD4549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099A4-0CE2-46DC-90CA-ACB667ECA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3D8D5-2478-41C8-955E-A1AED587D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77B86-3D5E-4D6E-A4F6-D98877998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97822-24F6-41F3-B5B3-B03479C5F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F480A-4E62-4199-AC31-B966DAC41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579A1-58B0-456F-B0C5-CD97DF72D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A322F-94B3-4ACD-A738-B7C1BFFF3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93CC5-2A15-4F62-B500-0660E557A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E284767-2B06-467A-9C1F-0AF42129E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CD3E89D-7FF1-46F4-AFCA-13E2C12AE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_900296_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13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Рисунок 2" descr="102233995_5152557_0_88e4c_e0232fc5_X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669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98650" y="1930400"/>
            <a:ext cx="4533900" cy="1387475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ru-RU" sz="2400" kern="0" smtClean="0">
                <a:solidFill>
                  <a:srgbClr val="CC0099"/>
                </a:solidFill>
                <a:latin typeface="Impact" pitchFamily="34" charset="0"/>
                <a:ea typeface="+mj-ea"/>
                <a:cs typeface="+mj-cs"/>
              </a:rPr>
              <a:t>Особенности </a:t>
            </a:r>
            <a:r>
              <a:rPr lang="ru-RU" sz="2400" kern="0" dirty="0">
                <a:solidFill>
                  <a:srgbClr val="CC0099"/>
                </a:solidFill>
                <a:latin typeface="Impact" pitchFamily="34" charset="0"/>
                <a:ea typeface="+mj-ea"/>
                <a:cs typeface="+mj-cs"/>
              </a:rPr>
              <a:t>организации развивающей предметно-пространственной среды во второй </a:t>
            </a:r>
            <a:r>
              <a:rPr lang="ru-RU" sz="2400" kern="0">
                <a:solidFill>
                  <a:srgbClr val="CC0099"/>
                </a:solidFill>
                <a:latin typeface="Impact" pitchFamily="34" charset="0"/>
                <a:ea typeface="+mj-ea"/>
                <a:cs typeface="+mj-cs"/>
              </a:rPr>
              <a:t>младшей </a:t>
            </a:r>
            <a:r>
              <a:rPr lang="ru-RU" sz="2400" kern="0" smtClean="0">
                <a:solidFill>
                  <a:srgbClr val="CC0099"/>
                </a:solidFill>
                <a:latin typeface="Impact" pitchFamily="34" charset="0"/>
                <a:ea typeface="+mj-ea"/>
                <a:cs typeface="+mj-cs"/>
              </a:rPr>
              <a:t>группе</a:t>
            </a:r>
            <a:r>
              <a:rPr lang="ru-RU" sz="3200" kern="0" dirty="0">
                <a:latin typeface="Impact" pitchFamily="34" charset="0"/>
                <a:ea typeface="+mj-ea"/>
                <a:cs typeface="+mj-cs"/>
              </a:rPr>
              <a:t/>
            </a:r>
            <a:br>
              <a:rPr lang="ru-RU" sz="3200" kern="0" dirty="0">
                <a:latin typeface="Impact" pitchFamily="34" charset="0"/>
                <a:ea typeface="+mj-ea"/>
                <a:cs typeface="+mj-cs"/>
              </a:rPr>
            </a:br>
            <a:endParaRPr lang="ru-RU" sz="3200" kern="0" dirty="0"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ра\Desktop\DSC_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59" y="1564236"/>
            <a:ext cx="7641443" cy="5094296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20716" y="189186"/>
            <a:ext cx="81823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Impact" pitchFamily="34" charset="0"/>
                <a:ea typeface="Times New Roman" pitchFamily="18" charset="0"/>
                <a:cs typeface="Arial" pitchFamily="34" charset="0"/>
              </a:rPr>
              <a:t>В уголке природы есть необходимое оборудование для исследовательской деятельности, которое дети активно используют в самостоятельной деятельности.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lup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0975" y="4512387"/>
            <a:ext cx="1743025" cy="2345613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Ира\Desktop\ФОТО КОНКУРС\DSCN5523.JPG"/>
          <p:cNvPicPr>
            <a:picLocks noChangeAspect="1" noChangeArrowheads="1"/>
          </p:cNvPicPr>
          <p:nvPr/>
        </p:nvPicPr>
        <p:blipFill>
          <a:blip r:embed="rId2" cstate="print"/>
          <a:srcRect l="5284" t="5987" r="25475"/>
          <a:stretch>
            <a:fillRect/>
          </a:stretch>
        </p:blipFill>
        <p:spPr bwMode="auto">
          <a:xfrm>
            <a:off x="283780" y="882869"/>
            <a:ext cx="4635062" cy="5655005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0"/>
            <a:ext cx="91791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mpact" pitchFamily="34" charset="0"/>
                <a:ea typeface="Times New Roman" pitchFamily="18" charset="0"/>
                <a:cs typeface="Arial" pitchFamily="34" charset="0"/>
              </a:rPr>
              <a:t>Спортивный уголок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mpact" pitchFamily="34" charset="0"/>
                <a:ea typeface="Times New Roman" pitchFamily="18" charset="0"/>
                <a:cs typeface="Arial" pitchFamily="34" charset="0"/>
              </a:rPr>
              <a:t>Мы ловкие и сильные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42163" y="1023193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sz="2000" b="1" dirty="0">
                <a:solidFill>
                  <a:srgbClr val="00B0F0"/>
                </a:solidFill>
                <a:latin typeface="Comic Sans MS" pitchFamily="66" charset="0"/>
              </a:rPr>
              <a:t>Приходите на часок</a:t>
            </a:r>
            <a:br>
              <a:rPr lang="ru-RU" sz="2000" b="1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00B0F0"/>
                </a:solidFill>
                <a:latin typeface="Comic Sans MS" pitchFamily="66" charset="0"/>
              </a:rPr>
              <a:t>В наш спортивный уголок.</a:t>
            </a:r>
            <a:br>
              <a:rPr lang="ru-RU" sz="2000" b="1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00B0F0"/>
                </a:solidFill>
                <a:latin typeface="Comic Sans MS" pitchFamily="66" charset="0"/>
              </a:rPr>
              <a:t>Упражнения с друзьями</a:t>
            </a:r>
            <a:br>
              <a:rPr lang="ru-RU" sz="2000" b="1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00B0F0"/>
                </a:solidFill>
                <a:latin typeface="Comic Sans MS" pitchFamily="66" charset="0"/>
              </a:rPr>
              <a:t>Выполняйте вместе с нами!</a:t>
            </a:r>
            <a:endParaRPr lang="ru-RU" sz="2000" dirty="0">
              <a:solidFill>
                <a:srgbClr val="00B0F0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229852-Royalty-Fra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5161" y="2876380"/>
            <a:ext cx="3343292" cy="398162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Ира\Desktop\ФОТО КОНКУРС\1422027499556_2.jpg"/>
          <p:cNvPicPr>
            <a:picLocks noChangeAspect="1" noChangeArrowheads="1"/>
          </p:cNvPicPr>
          <p:nvPr/>
        </p:nvPicPr>
        <p:blipFill>
          <a:blip r:embed="rId2" cstate="print"/>
          <a:srcRect r="4459" b="18533"/>
          <a:stretch>
            <a:fillRect/>
          </a:stretch>
        </p:blipFill>
        <p:spPr bwMode="auto">
          <a:xfrm>
            <a:off x="333665" y="858748"/>
            <a:ext cx="4489220" cy="5342027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49440" y="0"/>
            <a:ext cx="7842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Impact" pitchFamily="34" charset="0"/>
              </a:rPr>
              <a:t>Уголок «Патриотического воспитания»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13433" y="1229711"/>
            <a:ext cx="4619297" cy="4682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90FB1"/>
                </a:solidFill>
                <a:latin typeface="Arial Black" pitchFamily="34" charset="0"/>
              </a:rPr>
              <a:t>Что мы Родиной зовём?</a:t>
            </a:r>
            <a:r>
              <a:rPr lang="ru-RU" dirty="0">
                <a:solidFill>
                  <a:srgbClr val="390FB1"/>
                </a:solidFill>
                <a:latin typeface="Arial Black" pitchFamily="34" charset="0"/>
              </a:rPr>
              <a:t> </a:t>
            </a: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390FB1"/>
                </a:solidFill>
                <a:latin typeface="Arial Black" pitchFamily="34" charset="0"/>
              </a:rPr>
              <a:t>Что мы Родиной зовём? </a:t>
            </a: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390FB1"/>
                </a:solidFill>
                <a:latin typeface="Arial Black" pitchFamily="34" charset="0"/>
              </a:rPr>
              <a:t>Дом, где мы с тобой живём, </a:t>
            </a: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390FB1"/>
                </a:solidFill>
                <a:latin typeface="Arial Black" pitchFamily="34" charset="0"/>
              </a:rPr>
              <a:t>И берёзки, вдоль которых </a:t>
            </a: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390FB1"/>
                </a:solidFill>
                <a:latin typeface="Arial Black" pitchFamily="34" charset="0"/>
              </a:rPr>
              <a:t>Рядом с мамой мы идём. </a:t>
            </a: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390FB1"/>
                </a:solidFill>
                <a:latin typeface="Arial Black" pitchFamily="34" charset="0"/>
              </a:rPr>
              <a:t>Что мы Родиной зовём? </a:t>
            </a: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390FB1"/>
                </a:solidFill>
                <a:latin typeface="Arial Black" pitchFamily="34" charset="0"/>
              </a:rPr>
              <a:t>Поле с тонким колоском, </a:t>
            </a: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390FB1"/>
                </a:solidFill>
                <a:latin typeface="Arial Black" pitchFamily="34" charset="0"/>
              </a:rPr>
              <a:t>Наши праздники и песни, </a:t>
            </a: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390FB1"/>
                </a:solidFill>
                <a:latin typeface="Arial Black" pitchFamily="34" charset="0"/>
              </a:rPr>
              <a:t>Тёплый вечер за окном. </a:t>
            </a: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390FB1"/>
                </a:solidFill>
                <a:latin typeface="Arial Black" pitchFamily="34" charset="0"/>
              </a:rPr>
              <a:t>Что мы Родиной зовём? </a:t>
            </a: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390FB1"/>
                </a:solidFill>
                <a:latin typeface="Arial Black" pitchFamily="34" charset="0"/>
              </a:rPr>
              <a:t>Всё, что в сердце бережём, </a:t>
            </a: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390FB1"/>
                </a:solidFill>
                <a:latin typeface="Arial Black" pitchFamily="34" charset="0"/>
              </a:rPr>
              <a:t>И под небом синим-синим </a:t>
            </a: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390FB1"/>
                </a:solidFill>
                <a:latin typeface="Arial Black" pitchFamily="34" charset="0"/>
              </a:rPr>
              <a:t>Флаг России над Кремлём. </a:t>
            </a: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390FB1"/>
                </a:solidFill>
                <a:latin typeface="Arial Black" pitchFamily="34" charset="0"/>
              </a:rPr>
              <a:t>                        В</a:t>
            </a:r>
            <a:r>
              <a:rPr lang="ru-RU" dirty="0">
                <a:solidFill>
                  <a:srgbClr val="390FB1"/>
                </a:solidFill>
                <a:latin typeface="Arial Black" pitchFamily="34" charset="0"/>
              </a:rPr>
              <a:t>. Степанов 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Ира\Desktop\DSC_0163.JPG"/>
          <p:cNvPicPr>
            <a:picLocks noChangeAspect="1" noChangeArrowheads="1"/>
          </p:cNvPicPr>
          <p:nvPr/>
        </p:nvPicPr>
        <p:blipFill>
          <a:blip r:embed="rId2" cstate="print"/>
          <a:srcRect l="2724" r="16537"/>
          <a:stretch>
            <a:fillRect/>
          </a:stretch>
        </p:blipFill>
        <p:spPr bwMode="auto">
          <a:xfrm>
            <a:off x="1807101" y="881374"/>
            <a:ext cx="6715172" cy="5544724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2985595" y="0"/>
            <a:ext cx="39244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Уголок «Больница»</a:t>
            </a:r>
            <a:endParaRPr lang="ru-RU" sz="3600" dirty="0">
              <a:latin typeface="Impact" pitchFamily="34" charset="0"/>
            </a:endParaRPr>
          </a:p>
        </p:txBody>
      </p:sp>
      <p:pic>
        <p:nvPicPr>
          <p:cNvPr id="5" name="Рисунок 4" descr="0_8770f_4e156370_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49517"/>
            <a:ext cx="2552381" cy="4545486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Ира\Desktop\DSC_0200.JPG"/>
          <p:cNvPicPr>
            <a:picLocks noChangeAspect="1" noChangeArrowheads="1"/>
          </p:cNvPicPr>
          <p:nvPr/>
        </p:nvPicPr>
        <p:blipFill>
          <a:blip r:embed="rId2" cstate="print"/>
          <a:srcRect l="7767" r="4854"/>
          <a:stretch>
            <a:fillRect/>
          </a:stretch>
        </p:blipFill>
        <p:spPr bwMode="auto">
          <a:xfrm>
            <a:off x="313805" y="1081738"/>
            <a:ext cx="4746926" cy="5258616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2428875" y="21431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20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Уголок </a:t>
            </a:r>
            <a:r>
              <a:rPr lang="ru-RU" sz="22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220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Магазин</a:t>
            </a:r>
            <a:r>
              <a:rPr lang="ru-RU" sz="22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»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076497" y="1047332"/>
            <a:ext cx="40675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Comic Sans MS" pitchFamily="66" charset="0"/>
              </a:rPr>
              <a:t>В магазине, на базаре</a:t>
            </a:r>
          </a:p>
          <a:p>
            <a:r>
              <a:rPr lang="ru-RU" sz="2400" dirty="0">
                <a:solidFill>
                  <a:srgbClr val="7030A0"/>
                </a:solidFill>
                <a:latin typeface="Comic Sans MS" pitchFamily="66" charset="0"/>
              </a:rPr>
              <a:t>И в буфете, наконец,</a:t>
            </a:r>
          </a:p>
          <a:p>
            <a:r>
              <a:rPr lang="ru-RU" sz="2400" dirty="0">
                <a:solidFill>
                  <a:srgbClr val="7030A0"/>
                </a:solidFill>
                <a:latin typeface="Comic Sans MS" pitchFamily="66" charset="0"/>
              </a:rPr>
              <a:t>Всюду, где бы ни бывали,</a:t>
            </a:r>
          </a:p>
          <a:p>
            <a:r>
              <a:rPr lang="ru-RU" sz="2400" dirty="0">
                <a:solidFill>
                  <a:srgbClr val="7030A0"/>
                </a:solidFill>
                <a:latin typeface="Comic Sans MS" pitchFamily="66" charset="0"/>
              </a:rPr>
              <a:t>Вас встречает продавец.</a:t>
            </a:r>
          </a:p>
        </p:txBody>
      </p:sp>
      <p:pic>
        <p:nvPicPr>
          <p:cNvPr id="8" name="Рисунок 7" descr="i530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3488" y="3255578"/>
            <a:ext cx="3237188" cy="323718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а\Desktop\ФОТО КОНКУРС\1422027499556_3.jpg"/>
          <p:cNvPicPr>
            <a:picLocks noChangeAspect="1" noChangeArrowheads="1"/>
          </p:cNvPicPr>
          <p:nvPr/>
        </p:nvPicPr>
        <p:blipFill>
          <a:blip r:embed="rId2" cstate="print"/>
          <a:srcRect l="7524" t="3479" r="12621"/>
          <a:stretch>
            <a:fillRect/>
          </a:stretch>
        </p:blipFill>
        <p:spPr bwMode="auto">
          <a:xfrm>
            <a:off x="464502" y="1135118"/>
            <a:ext cx="5982492" cy="5423337"/>
          </a:xfrm>
          <a:prstGeom prst="rect">
            <a:avLst/>
          </a:prstGeom>
          <a:ln w="88900" cap="sq" cmpd="thickThin">
            <a:solidFill>
              <a:srgbClr val="087C0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025017" y="205589"/>
            <a:ext cx="3180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Impact" pitchFamily="34" charset="0"/>
              </a:rPr>
              <a:t>Уголок «Гараж»</a:t>
            </a:r>
          </a:p>
        </p:txBody>
      </p:sp>
      <p:pic>
        <p:nvPicPr>
          <p:cNvPr id="4" name="Рисунок 3" descr="0_9ef7a_1b44b3e_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8572" y="1899088"/>
            <a:ext cx="3810000" cy="47625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ра\Desktop\DSC_0189.JPG"/>
          <p:cNvPicPr>
            <a:picLocks noChangeAspect="1" noChangeArrowheads="1"/>
          </p:cNvPicPr>
          <p:nvPr/>
        </p:nvPicPr>
        <p:blipFill>
          <a:blip r:embed="rId2" cstate="print"/>
          <a:srcRect l="21698" b="5188"/>
          <a:stretch>
            <a:fillRect/>
          </a:stretch>
        </p:blipFill>
        <p:spPr bwMode="auto">
          <a:xfrm>
            <a:off x="252248" y="378373"/>
            <a:ext cx="6558455" cy="5995712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2069" y="3831020"/>
            <a:ext cx="3231931" cy="323193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ра\Desktop\DSC_0156.JPG"/>
          <p:cNvPicPr>
            <a:picLocks noChangeAspect="1" noChangeArrowheads="1"/>
          </p:cNvPicPr>
          <p:nvPr/>
        </p:nvPicPr>
        <p:blipFill>
          <a:blip r:embed="rId2" cstate="print"/>
          <a:srcRect l="11111" r="12345" b="7407"/>
          <a:stretch>
            <a:fillRect/>
          </a:stretch>
        </p:blipFill>
        <p:spPr bwMode="auto">
          <a:xfrm>
            <a:off x="630621" y="657535"/>
            <a:ext cx="7756635" cy="5992577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1634195" y="0"/>
            <a:ext cx="4714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Уголок «Юный мастер»</a:t>
            </a:r>
            <a:endParaRPr lang="ru-RU" sz="3600" dirty="0">
              <a:latin typeface="Impact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ра\Desktop\DSC_0131.JPG"/>
          <p:cNvPicPr>
            <a:picLocks noChangeAspect="1" noChangeArrowheads="1"/>
          </p:cNvPicPr>
          <p:nvPr/>
        </p:nvPicPr>
        <p:blipFill>
          <a:blip r:embed="rId2" cstate="print"/>
          <a:srcRect l="1017" r="1322" b="8443"/>
          <a:stretch>
            <a:fillRect/>
          </a:stretch>
        </p:blipFill>
        <p:spPr bwMode="auto">
          <a:xfrm>
            <a:off x="3531475" y="1340070"/>
            <a:ext cx="5386623" cy="5299906"/>
          </a:xfrm>
          <a:prstGeom prst="rect">
            <a:avLst/>
          </a:prstGeom>
          <a:ln w="88900" cap="sq" cmpd="thickThin">
            <a:solidFill>
              <a:srgbClr val="FF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2208158" y="238453"/>
            <a:ext cx="50978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Impact" pitchFamily="34" charset="0"/>
                <a:cs typeface="Times New Roman" pitchFamily="18" charset="0"/>
              </a:rPr>
              <a:t>Уголок «Маленькая фея»</a:t>
            </a:r>
            <a:endParaRPr lang="ru-RU" sz="3600" dirty="0">
              <a:latin typeface="Impact" pitchFamily="34" charset="0"/>
            </a:endParaRPr>
          </a:p>
        </p:txBody>
      </p:sp>
      <p:pic>
        <p:nvPicPr>
          <p:cNvPr id="4" name="Рисунок 3" descr="4jNO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63917"/>
            <a:ext cx="3438096" cy="38940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717" y="125465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CC0099"/>
                </a:solidFill>
                <a:latin typeface="Comic Sans MS" pitchFamily="66" charset="0"/>
              </a:rPr>
              <a:t>Кто сегодня парикмахер?</a:t>
            </a:r>
            <a:r>
              <a:rPr lang="ru-RU" sz="2000" dirty="0" smtClean="0">
                <a:solidFill>
                  <a:srgbClr val="CC0099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C0099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CC0099"/>
                </a:solidFill>
                <a:latin typeface="Comic Sans MS" pitchFamily="66" charset="0"/>
              </a:rPr>
              <a:t>Разрешите, буду я.</a:t>
            </a:r>
            <a:r>
              <a:rPr lang="ru-RU" sz="2000" dirty="0" smtClean="0">
                <a:solidFill>
                  <a:srgbClr val="CC0099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C0099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CC0099"/>
                </a:solidFill>
                <a:latin typeface="Comic Sans MS" pitchFamily="66" charset="0"/>
              </a:rPr>
              <a:t>Я вам сделаю причёску,</a:t>
            </a:r>
            <a:r>
              <a:rPr lang="ru-RU" sz="2000" dirty="0" smtClean="0">
                <a:solidFill>
                  <a:srgbClr val="CC0099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CC0099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CC0099"/>
                </a:solidFill>
                <a:latin typeface="Comic Sans MS" pitchFamily="66" charset="0"/>
              </a:rPr>
              <a:t>Например, как у меня</a:t>
            </a:r>
            <a:r>
              <a:rPr lang="ru-RU" sz="2000" dirty="0" smtClean="0">
                <a:solidFill>
                  <a:srgbClr val="CC0099"/>
                </a:solidFill>
                <a:latin typeface="Comic Sans MS" pitchFamily="66" charset="0"/>
              </a:rPr>
              <a:t>.</a:t>
            </a:r>
            <a:endParaRPr lang="ru-RU" sz="2000" dirty="0">
              <a:solidFill>
                <a:srgbClr val="CC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а\Desktop\ФОТО КОНКУРС\1422027499556_6.jpg"/>
          <p:cNvPicPr>
            <a:picLocks noChangeAspect="1" noChangeArrowheads="1"/>
          </p:cNvPicPr>
          <p:nvPr/>
        </p:nvPicPr>
        <p:blipFill>
          <a:blip r:embed="rId2" cstate="print"/>
          <a:srcRect l="1554" t="9692" r="4248"/>
          <a:stretch>
            <a:fillRect/>
          </a:stretch>
        </p:blipFill>
        <p:spPr bwMode="auto">
          <a:xfrm>
            <a:off x="315310" y="1056290"/>
            <a:ext cx="6211614" cy="5491969"/>
          </a:xfrm>
          <a:prstGeom prst="rect">
            <a:avLst/>
          </a:prstGeom>
          <a:ln w="88900" cap="sq" cmpd="thickThin">
            <a:solidFill>
              <a:srgbClr val="CC00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02577" y="257593"/>
            <a:ext cx="6535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Impact" pitchFamily="34" charset="0"/>
              </a:rPr>
              <a:t>Уголок « Маленькая  хозяюшка»</a:t>
            </a:r>
          </a:p>
        </p:txBody>
      </p:sp>
      <p:pic>
        <p:nvPicPr>
          <p:cNvPr id="11" name="Рисунок 10" descr="135307493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7801" y="2743200"/>
            <a:ext cx="3736199" cy="411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112963" y="1309250"/>
            <a:ext cx="70310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000" dirty="0">
                <a:solidFill>
                  <a:srgbClr val="FF0066"/>
                </a:solidFill>
                <a:latin typeface="Impact" pitchFamily="34" charset="0"/>
                <a:cs typeface="Times New Roman" pitchFamily="18" charset="0"/>
              </a:rPr>
              <a:t>«Нет такой стороны воспитания, на которую обстановка не оказывала бы влияние, нет способности, которая находилась бы в прямой зависимости от непосредственно окружающего ребёнка конкретного мира.</a:t>
            </a:r>
          </a:p>
          <a:p>
            <a:pPr eaLnBrk="0" hangingPunct="0"/>
            <a:r>
              <a:rPr lang="ru-RU" sz="2000" dirty="0">
                <a:solidFill>
                  <a:srgbClr val="FF0066"/>
                </a:solidFill>
                <a:latin typeface="Impact" pitchFamily="34" charset="0"/>
                <a:cs typeface="Times New Roman" pitchFamily="18" charset="0"/>
              </a:rPr>
              <a:t>Тот, кому удастся создать такую обстановку, облегчит свой труд в высшей степени. Среди неё ребёнок будет жить – развиваться собственно самодовлеющей жизнью, его духовный рост будет совершенствоваться из самого себя, от природы»</a:t>
            </a:r>
          </a:p>
          <a:p>
            <a:pPr eaLnBrk="0" hangingPunct="0"/>
            <a:r>
              <a:rPr lang="ru-RU" sz="2000" dirty="0">
                <a:solidFill>
                  <a:srgbClr val="FF0066"/>
                </a:solidFill>
                <a:latin typeface="Impact" pitchFamily="34" charset="0"/>
                <a:cs typeface="Times New Roman" pitchFamily="18" charset="0"/>
              </a:rPr>
              <a:t>                                                                                                                           Е. И. Тихеева</a:t>
            </a:r>
            <a:r>
              <a:rPr lang="ru-RU" sz="2000" dirty="0">
                <a:solidFill>
                  <a:srgbClr val="555555"/>
                </a:solidFill>
                <a:latin typeface="Impact" pitchFamily="34" charset="0"/>
                <a:cs typeface="Times New Roman" pitchFamily="18" charset="0"/>
              </a:rPr>
              <a:t>.</a:t>
            </a:r>
            <a:endParaRPr lang="ru-RU" sz="2000" dirty="0">
              <a:latin typeface="Impact" pitchFamily="34" charset="0"/>
            </a:endParaRPr>
          </a:p>
        </p:txBody>
      </p:sp>
      <p:sp>
        <p:nvSpPr>
          <p:cNvPr id="6147" name="Прямоугольник 3"/>
          <p:cNvSpPr>
            <a:spLocks noChangeArrowheads="1"/>
          </p:cNvSpPr>
          <p:nvPr/>
        </p:nvSpPr>
        <p:spPr bwMode="auto">
          <a:xfrm>
            <a:off x="236538" y="4949825"/>
            <a:ext cx="8907462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Impact" pitchFamily="34" charset="0"/>
              </a:rPr>
              <a:t>Главной задачей воспитания дошкольников являются создание у детей чувства эмоционального комфорта и психологической защищённости. В детском саду ребёнку важно чувствовать себя любимым и неповторимым. Поэтому, важным является и среда, в которой проходит воспитательный процесс.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soln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642878">
            <a:off x="28238" y="402931"/>
            <a:ext cx="2113338" cy="211333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olnyshko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1277" y="0"/>
            <a:ext cx="5202621" cy="5202621"/>
          </a:xfrm>
          <a:prstGeom prst="rect">
            <a:avLst/>
          </a:prstGeom>
        </p:spPr>
      </p:pic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1182414" y="5123793"/>
            <a:ext cx="7267903" cy="124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Plain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mpact" pitchFamily="34" charset="0"/>
                <a:ea typeface="Times New Roman" pitchFamily="18" charset="0"/>
                <a:cs typeface="Arial" pitchFamily="34" charset="0"/>
              </a:rPr>
              <a:t>СПАСИБО ЗА ВНИМАНИЕ!!!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42688"/>
            <a:ext cx="8688388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b="1" dirty="0" smtClean="0"/>
              <a:t>	</a:t>
            </a:r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В соответствии с ФГОС, 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развивающая предметно-пространственная среда-</a:t>
            </a:r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часть образовательной среды, представленная специально организованным пространством, материалами, оборудованием и инвентарем для развития детей дошкольного возраста в соответствии с особенностями каждого возрастного этапа, охраны и укрепления их здоровья, учёта особенностей и коррекции недостатков их развития.</a:t>
            </a:r>
          </a:p>
          <a:p>
            <a:pPr eaLnBrk="1" hangingPunct="1"/>
            <a:endParaRPr lang="ru-RU" dirty="0" smtClean="0">
              <a:solidFill>
                <a:srgbClr val="0070C0"/>
              </a:solidFill>
            </a:endParaRPr>
          </a:p>
        </p:txBody>
      </p:sp>
      <p:pic>
        <p:nvPicPr>
          <p:cNvPr id="7171" name="Рисунок 3" descr="gia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4538" y="4121150"/>
            <a:ext cx="27511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0" y="622300"/>
            <a:ext cx="9144000" cy="4927600"/>
          </a:xfrm>
        </p:spPr>
        <p:txBody>
          <a:bodyPr/>
          <a:lstStyle/>
          <a:p>
            <a:pPr>
              <a:buFontTx/>
              <a:buNone/>
            </a:pPr>
            <a:r>
              <a:rPr lang="ru-RU" smtClean="0"/>
              <a:t>    </a:t>
            </a:r>
            <a:r>
              <a:rPr lang="ru-RU" smtClean="0">
                <a:solidFill>
                  <a:srgbClr val="7030A0"/>
                </a:solidFill>
                <a:latin typeface="Impact" pitchFamily="34" charset="0"/>
              </a:rPr>
              <a:t>Создавая предметно-пространственную среду любой возрастной группы в ДОУ, необходимо учитывать психологические основы конструктивного взаимодействия участников воспитательно-образовательного процесса, дизайн и эргономику современной среды дошкольного учреждения и психологические особенности возрастной группы, на которую нацелена данная среда.</a:t>
            </a:r>
          </a:p>
        </p:txBody>
      </p:sp>
      <p:pic>
        <p:nvPicPr>
          <p:cNvPr id="8195" name="Рисунок 8" descr="4207824-8becd2b6210821db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817" y="2989263"/>
            <a:ext cx="5668963" cy="3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2"/>
          <p:cNvSpPr>
            <a:spLocks noGrp="1"/>
          </p:cNvSpPr>
          <p:nvPr>
            <p:ph idx="1"/>
          </p:nvPr>
        </p:nvSpPr>
        <p:spPr>
          <a:xfrm>
            <a:off x="0" y="283232"/>
            <a:ext cx="7720012" cy="3983038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Правильно организованная развивающая среда позволяет каждому малышу найти занятие по душе, поверить в свои силы и способности, научиться взаимодействовать с педагогами и со сверстниками, понимать и оценивать их чувства и поступки, а ведь именно это и лежит в основе развивающего обучения.</a:t>
            </a:r>
          </a:p>
          <a:p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При создании развивающего пространства в групповом помещении необходимо учитывать ведущую роль игровой деятельности в развитии, это в свою очередь обеспечит эмоциональное благополучие каждого ребёнка, развитие его положительного самоощущения, компетентности в сфере отношений к миру, к людям, к себе, включение в различные формы сотрудничества, что и является основными целями дошкольного обучения и воспитания.</a:t>
            </a:r>
          </a:p>
        </p:txBody>
      </p:sp>
      <p:pic>
        <p:nvPicPr>
          <p:cNvPr id="4" name="Рисунок 3" descr="64176270_1284821576_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1035" y="189186"/>
            <a:ext cx="1742965" cy="1813204"/>
          </a:xfrm>
          <a:prstGeom prst="rect">
            <a:avLst/>
          </a:prstGeom>
        </p:spPr>
      </p:pic>
      <p:pic>
        <p:nvPicPr>
          <p:cNvPr id="5" name="Рисунок 4" descr="4246832-thum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7807" y="4762756"/>
            <a:ext cx="1466193" cy="209524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03238" y="0"/>
            <a:ext cx="8226425" cy="1143000"/>
          </a:xfrm>
        </p:spPr>
        <p:txBody>
          <a:bodyPr/>
          <a:lstStyle/>
          <a:p>
            <a:r>
              <a:rPr lang="ru-RU" sz="3600" smtClean="0">
                <a:solidFill>
                  <a:srgbClr val="FF3399"/>
                </a:solidFill>
                <a:latin typeface="Impact" pitchFamily="34" charset="0"/>
              </a:rPr>
              <a:t>             Добро пожаловать в группу</a:t>
            </a:r>
            <a:br>
              <a:rPr lang="ru-RU" sz="3600" smtClean="0">
                <a:solidFill>
                  <a:srgbClr val="FF3399"/>
                </a:solidFill>
                <a:latin typeface="Impact" pitchFamily="34" charset="0"/>
              </a:rPr>
            </a:br>
            <a:r>
              <a:rPr lang="ru-RU" sz="3600" smtClean="0">
                <a:solidFill>
                  <a:srgbClr val="FF3399"/>
                </a:solidFill>
                <a:latin typeface="Impact" pitchFamily="34" charset="0"/>
              </a:rPr>
              <a:t>                              «Солнышко»!!!</a:t>
            </a:r>
          </a:p>
        </p:txBody>
      </p:sp>
      <p:pic>
        <p:nvPicPr>
          <p:cNvPr id="10243" name="Picture 4" descr="C:\Users\Ира\Desktop\ФОТО КОНКУРС\get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9558" y="1719618"/>
            <a:ext cx="8347959" cy="4901900"/>
          </a:xfrm>
          <a:prstGeom prst="rect">
            <a:avLst/>
          </a:prstGeom>
          <a:ln w="88900" cap="sq" cmpd="thickThin">
            <a:solidFill>
              <a:srgbClr val="FF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64176288_1284821734_3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43202">
            <a:off x="-76071" y="915353"/>
            <a:ext cx="1804502" cy="189391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а\Desktop\ФОТО КОНКУРС\1422027499556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260" y="1317554"/>
            <a:ext cx="8202303" cy="5212957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6842" y="0"/>
            <a:ext cx="79698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Impact" pitchFamily="34" charset="0"/>
              </a:rPr>
              <a:t>Это наш уголок для фотовыставок! Фотовыставка обновляется в соответствии с проходящими мероприятиями в детском саду и группе.</a:t>
            </a:r>
          </a:p>
        </p:txBody>
      </p:sp>
      <p:pic>
        <p:nvPicPr>
          <p:cNvPr id="4" name="Рисунок 3" descr="4246832-thum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2997" y="4950656"/>
            <a:ext cx="1201003" cy="1716276"/>
          </a:xfrm>
          <a:prstGeom prst="rect">
            <a:avLst/>
          </a:prstGeom>
        </p:spPr>
      </p:pic>
      <p:pic>
        <p:nvPicPr>
          <p:cNvPr id="6" name="Рисунок 5" descr="64176270_1284821576_2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51344" y="331075"/>
            <a:ext cx="1892656" cy="1968927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Ира\Desktop\ФОТО КУДРЕВИЧ\ФОТО КОНКУРС\DSCN5529.JPG"/>
          <p:cNvPicPr>
            <a:picLocks noChangeAspect="1" noChangeArrowheads="1"/>
          </p:cNvPicPr>
          <p:nvPr/>
        </p:nvPicPr>
        <p:blipFill>
          <a:blip r:embed="rId2" cstate="print"/>
          <a:srcRect r="15945"/>
          <a:stretch>
            <a:fillRect/>
          </a:stretch>
        </p:blipFill>
        <p:spPr bwMode="auto">
          <a:xfrm>
            <a:off x="2577590" y="1056524"/>
            <a:ext cx="6219569" cy="5549228"/>
          </a:xfrm>
          <a:prstGeom prst="rect">
            <a:avLst/>
          </a:prstGeom>
          <a:ln w="88900" cap="sq" cmpd="thickThin">
            <a:solidFill>
              <a:srgbClr val="FF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711955" y="189186"/>
            <a:ext cx="41344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mpact" pitchFamily="34" charset="0"/>
                <a:ea typeface="Times New Roman" pitchFamily="18" charset="0"/>
                <a:cs typeface="Arial" pitchFamily="34" charset="0"/>
              </a:rPr>
              <a:t> « Уголок  природы 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  <a:cs typeface="Arial" pitchFamily="34" charset="0"/>
            </a:endParaRPr>
          </a:p>
        </p:txBody>
      </p:sp>
      <p:pic>
        <p:nvPicPr>
          <p:cNvPr id="4" name="Рисунок 3" descr="1c3f8f0bcef1.png"/>
          <p:cNvPicPr>
            <a:picLocks noChangeAspect="1"/>
          </p:cNvPicPr>
          <p:nvPr/>
        </p:nvPicPr>
        <p:blipFill>
          <a:blip r:embed="rId3" cstate="print"/>
          <a:srcRect r="31130"/>
          <a:stretch>
            <a:fillRect/>
          </a:stretch>
        </p:blipFill>
        <p:spPr>
          <a:xfrm>
            <a:off x="220717" y="2518097"/>
            <a:ext cx="2869324" cy="4339903"/>
          </a:xfrm>
          <a:prstGeom prst="rect">
            <a:avLst/>
          </a:prstGeom>
        </p:spPr>
      </p:pic>
      <p:pic>
        <p:nvPicPr>
          <p:cNvPr id="6" name="Рисунок 5" descr="47073903-solnisk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798140">
            <a:off x="376333" y="128685"/>
            <a:ext cx="2102808" cy="2067979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Ира\Desktop\ФОТО КУДРЕВИЧ\ФОТО КОНКУРС\1422027499556_0.jpg"/>
          <p:cNvPicPr>
            <a:picLocks noChangeAspect="1" noChangeArrowheads="1"/>
          </p:cNvPicPr>
          <p:nvPr/>
        </p:nvPicPr>
        <p:blipFill>
          <a:blip r:embed="rId2" cstate="print"/>
          <a:srcRect l="2870" b="4696"/>
          <a:stretch>
            <a:fillRect/>
          </a:stretch>
        </p:blipFill>
        <p:spPr bwMode="auto">
          <a:xfrm>
            <a:off x="204951" y="1571625"/>
            <a:ext cx="4290849" cy="5034127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312979" y="572161"/>
            <a:ext cx="38310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6600"/>
                </a:solidFill>
                <a:latin typeface="Comic Sans MS" pitchFamily="66" charset="0"/>
              </a:rPr>
              <a:t>В нашей группе на окне,</a:t>
            </a:r>
            <a:r>
              <a:rPr lang="ru-RU" dirty="0" smtClean="0">
                <a:solidFill>
                  <a:srgbClr val="FF660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FF6600"/>
                </a:solidFill>
                <a:latin typeface="Comic Sans MS" pitchFamily="66" charset="0"/>
              </a:rPr>
            </a:br>
            <a:r>
              <a:rPr lang="ru-RU" dirty="0">
                <a:solidFill>
                  <a:srgbClr val="FF6600"/>
                </a:solidFill>
                <a:latin typeface="Comic Sans MS" pitchFamily="66" charset="0"/>
              </a:rPr>
              <a:t>Во зеленой во стране,</a:t>
            </a:r>
            <a:r>
              <a:rPr lang="ru-RU" dirty="0" smtClean="0">
                <a:solidFill>
                  <a:srgbClr val="FF660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FF6600"/>
                </a:solidFill>
                <a:latin typeface="Comic Sans MS" pitchFamily="66" charset="0"/>
              </a:rPr>
            </a:br>
            <a:r>
              <a:rPr lang="ru-RU" dirty="0">
                <a:solidFill>
                  <a:srgbClr val="FF6600"/>
                </a:solidFill>
                <a:latin typeface="Comic Sans MS" pitchFamily="66" charset="0"/>
              </a:rPr>
              <a:t>В расписных горшочках</a:t>
            </a:r>
            <a:r>
              <a:rPr lang="ru-RU" dirty="0" smtClean="0">
                <a:solidFill>
                  <a:srgbClr val="FF660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FF6600"/>
                </a:solidFill>
                <a:latin typeface="Comic Sans MS" pitchFamily="66" charset="0"/>
              </a:rPr>
            </a:br>
            <a:r>
              <a:rPr lang="ru-RU" dirty="0">
                <a:solidFill>
                  <a:srgbClr val="FF6600"/>
                </a:solidFill>
                <a:latin typeface="Comic Sans MS" pitchFamily="66" charset="0"/>
              </a:rPr>
              <a:t>Подросли цветочки.</a:t>
            </a:r>
            <a:r>
              <a:rPr lang="ru-RU" dirty="0" smtClean="0">
                <a:solidFill>
                  <a:srgbClr val="FF660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FF6600"/>
                </a:solidFill>
                <a:latin typeface="Comic Sans MS" pitchFamily="66" charset="0"/>
              </a:rPr>
            </a:br>
            <a:r>
              <a:rPr lang="ru-RU" dirty="0">
                <a:solidFill>
                  <a:srgbClr val="FF6600"/>
                </a:solidFill>
                <a:latin typeface="Comic Sans MS" pitchFamily="66" charset="0"/>
              </a:rPr>
              <a:t>Вот розан, герань, толстянка,</a:t>
            </a:r>
            <a:r>
              <a:rPr lang="ru-RU" dirty="0" smtClean="0">
                <a:solidFill>
                  <a:srgbClr val="FF660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FF6600"/>
                </a:solidFill>
                <a:latin typeface="Comic Sans MS" pitchFamily="66" charset="0"/>
              </a:rPr>
            </a:br>
            <a:r>
              <a:rPr lang="ru-RU" dirty="0">
                <a:solidFill>
                  <a:srgbClr val="FF6600"/>
                </a:solidFill>
                <a:latin typeface="Comic Sans MS" pitchFamily="66" charset="0"/>
              </a:rPr>
              <a:t>Колких кактусов семья.</a:t>
            </a:r>
            <a:r>
              <a:rPr lang="ru-RU" dirty="0" smtClean="0">
                <a:solidFill>
                  <a:srgbClr val="FF660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FF6600"/>
                </a:solidFill>
                <a:latin typeface="Comic Sans MS" pitchFamily="66" charset="0"/>
              </a:rPr>
            </a:br>
            <a:r>
              <a:rPr lang="ru-RU" dirty="0">
                <a:solidFill>
                  <a:srgbClr val="FF6600"/>
                </a:solidFill>
                <a:latin typeface="Comic Sans MS" pitchFamily="66" charset="0"/>
              </a:rPr>
              <a:t>Их польем мы спозаранку.</a:t>
            </a:r>
            <a:r>
              <a:rPr lang="ru-RU" dirty="0" smtClean="0">
                <a:solidFill>
                  <a:srgbClr val="FF660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FF6600"/>
                </a:solidFill>
                <a:latin typeface="Comic Sans MS" pitchFamily="66" charset="0"/>
              </a:rPr>
            </a:br>
            <a:r>
              <a:rPr lang="ru-RU" dirty="0">
                <a:solidFill>
                  <a:srgbClr val="FF6600"/>
                </a:solidFill>
                <a:latin typeface="Comic Sans MS" pitchFamily="66" charset="0"/>
              </a:rPr>
              <a:t>Я и все мои друзья.</a:t>
            </a:r>
          </a:p>
        </p:txBody>
      </p:sp>
      <p:pic>
        <p:nvPicPr>
          <p:cNvPr id="4" name="Рисунок 3" descr="6986198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83374" y="3298641"/>
            <a:ext cx="4939909" cy="3860186"/>
          </a:xfrm>
          <a:prstGeom prst="rect">
            <a:avLst/>
          </a:prstGeom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0" y="0"/>
            <a:ext cx="53445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Impact" pitchFamily="34" charset="0"/>
                <a:ea typeface="Times New Roman" pitchFamily="18" charset="0"/>
                <a:cs typeface="Arial" pitchFamily="34" charset="0"/>
              </a:rPr>
              <a:t>Активные  и  творческие родители нашей группы изготовили макет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Impact" pitchFamily="34" charset="0"/>
                <a:ea typeface="Times New Roman" pitchFamily="18" charset="0"/>
                <a:cs typeface="Arial" pitchFamily="34" charset="0"/>
              </a:rPr>
              <a:t>Деревня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Impact" pitchFamily="34" charset="0"/>
                <a:ea typeface="Times New Roman" pitchFamily="18" charset="0"/>
                <a:cs typeface="Arial" pitchFamily="34" charset="0"/>
              </a:rPr>
              <a:t>. Дети с увлечением обыгрывают сюжеты из жизни домашних  животных и птиц, что очень актуально в условиях северного края.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heme/theme1.xml><?xml version="1.0" encoding="utf-8"?>
<a:theme xmlns:a="http://schemas.openxmlformats.org/drawingml/2006/main" name="biel z ozdobnikiem">
  <a:themeElements>
    <a:clrScheme name="Default Design 2">
      <a:dk1>
        <a:srgbClr val="000000"/>
      </a:dk1>
      <a:lt1>
        <a:srgbClr val="CCFFFF"/>
      </a:lt1>
      <a:dk2>
        <a:srgbClr val="000000"/>
      </a:dk2>
      <a:lt2>
        <a:srgbClr val="B2B2B2"/>
      </a:lt2>
      <a:accent1>
        <a:srgbClr val="318C23"/>
      </a:accent1>
      <a:accent2>
        <a:srgbClr val="3268A6"/>
      </a:accent2>
      <a:accent3>
        <a:srgbClr val="E2FFFF"/>
      </a:accent3>
      <a:accent4>
        <a:srgbClr val="000000"/>
      </a:accent4>
      <a:accent5>
        <a:srgbClr val="ADC5AC"/>
      </a:accent5>
      <a:accent6>
        <a:srgbClr val="2C5E96"/>
      </a:accent6>
      <a:hlink>
        <a:srgbClr val="006E6E"/>
      </a:hlink>
      <a:folHlink>
        <a:srgbClr val="4B468C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E2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E2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E2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E2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FF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FF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FF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FFFF"/>
      </a:lt1>
      <a:dk2>
        <a:srgbClr val="000000"/>
      </a:dk2>
      <a:lt2>
        <a:srgbClr val="B2B2B2"/>
      </a:lt2>
      <a:accent1>
        <a:srgbClr val="318C23"/>
      </a:accent1>
      <a:accent2>
        <a:srgbClr val="3268A6"/>
      </a:accent2>
      <a:accent3>
        <a:srgbClr val="E2FFFF"/>
      </a:accent3>
      <a:accent4>
        <a:srgbClr val="000000"/>
      </a:accent4>
      <a:accent5>
        <a:srgbClr val="ADC5AC"/>
      </a:accent5>
      <a:accent6>
        <a:srgbClr val="2C5E96"/>
      </a:accent6>
      <a:hlink>
        <a:srgbClr val="006E6E"/>
      </a:hlink>
      <a:folHlink>
        <a:srgbClr val="4B468C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E2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E2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E2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E2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FF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FF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FF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biel z ozdobnikiem</Template>
  <TotalTime>230</TotalTime>
  <Words>423</Words>
  <Application>Microsoft Office PowerPoint</Application>
  <PresentationFormat>Экран (4:3)</PresentationFormat>
  <Paragraphs>31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Comic Sans MS</vt:lpstr>
      <vt:lpstr>Impact</vt:lpstr>
      <vt:lpstr>Times New Roman</vt:lpstr>
      <vt:lpstr>Wingdings</vt:lpstr>
      <vt:lpstr>biel z ozdobnikiem</vt:lpstr>
      <vt:lpstr>1_Default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Добро пожаловать в группу                               «Солнышко»!!!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qwerty</dc:creator>
  <cp:lastModifiedBy>Алексей Мишарин</cp:lastModifiedBy>
  <cp:revision>27</cp:revision>
  <dcterms:created xsi:type="dcterms:W3CDTF">2012-12-02T08:48:13Z</dcterms:created>
  <dcterms:modified xsi:type="dcterms:W3CDTF">2015-03-26T16:41:37Z</dcterms:modified>
</cp:coreProperties>
</file>